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6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8F075-E7F3-4819-9DDE-D00A8025B1F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562F9-5B54-45A6-B019-BA042DD66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8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562F9-5B54-45A6-B019-BA042DD66E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0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562F9-5B54-45A6-B019-BA042DD66E5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rudvsem.ru/target-education/sear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211566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 smtClean="0"/>
              <a:t>ЦЕЛЕВОЕ ОБУЧЕНИЕ ПЕДАГОГИЧЕСКИХ КАДРОВ 2025год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350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Нормативная правовая база на федеральном уровне: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статьи 56 и 71.1. Федерального закона от 29.12.2012 № 273-ФЗ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«Об образовании в Российской Федерации»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постановление Правительства Российской Федерации 27.04.2024 № 555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«О целевом обучении по образовательным программам среднего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профессионального и высшего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8642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етлана\Desktop\ЦЕЛЕВОЕ\2024\0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042"/>
            <a:ext cx="8784976" cy="65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ветлана\Desktop\ЦЕЛЕВОЕ\2024\0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6622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2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ветлана\Desktop\ЦЕЛЕВОЕ\2024\0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етлана\Desktop\ЦЕЛЕВОЕ\2024\image0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ветлана\Desktop\ЦЕЛЕВОЕ\2024\0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ветлана\Desktop\ЦЕЛЕВОЕ\2024\0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i="1" dirty="0">
                <a:solidFill>
                  <a:prstClr val="black"/>
                </a:solidFill>
              </a:rPr>
              <a:t>Целевое обучение</a:t>
            </a:r>
            <a:endParaRPr lang="ru-RU" sz="4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400" b="1" i="1" dirty="0" smtClean="0"/>
              <a:t>Целевое </a:t>
            </a:r>
            <a:r>
              <a:rPr lang="ru-RU" sz="1400" b="1" i="1" dirty="0"/>
              <a:t>обучение – это обучение по договору о целевом обучении с заказчиком целевого обучения. Заказчик обязан оказывать студенту меры поддержки в период обучения и после окончания обучения трудоустроить его. Студент обязан освоить образовательную программу </a:t>
            </a:r>
            <a:r>
              <a:rPr lang="ru-RU" sz="1400" b="1" i="1" dirty="0" smtClean="0"/>
              <a:t>и отработать </a:t>
            </a:r>
            <a:r>
              <a:rPr lang="ru-RU" sz="1400" b="1" i="1" dirty="0"/>
              <a:t>от 3 до </a:t>
            </a:r>
            <a:r>
              <a:rPr lang="ru-RU" sz="1400" b="1" i="1" dirty="0" smtClean="0"/>
              <a:t>5 лет</a:t>
            </a:r>
            <a:r>
              <a:rPr lang="ru-RU" sz="1400" b="1" i="1" dirty="0"/>
              <a:t>. </a:t>
            </a:r>
            <a:br>
              <a:rPr lang="ru-RU" sz="1400" b="1" i="1" dirty="0"/>
            </a:br>
            <a:endParaRPr lang="ru-RU" sz="1400" b="1" i="1" dirty="0"/>
          </a:p>
          <a:p>
            <a:pPr algn="ctr">
              <a:spcAft>
                <a:spcPts val="0"/>
              </a:spcAft>
            </a:pPr>
            <a:r>
              <a:rPr lang="ru-RU" sz="1600" b="1" i="1" dirty="0">
                <a:solidFill>
                  <a:srgbClr val="FF0000"/>
                </a:solidFill>
              </a:rPr>
              <a:t>Предложения о заключении договоров о целевом обучении </a:t>
            </a:r>
            <a:r>
              <a:rPr lang="ru-RU" sz="1400" b="1" i="1" dirty="0"/>
              <a:t/>
            </a:r>
            <a:br>
              <a:rPr lang="ru-RU" sz="1400" b="1" i="1" dirty="0"/>
            </a:br>
            <a:endParaRPr lang="ru-RU" sz="1400" i="1" dirty="0"/>
          </a:p>
          <a:p>
            <a:pPr>
              <a:spcAft>
                <a:spcPts val="0"/>
              </a:spcAft>
            </a:pPr>
            <a:r>
              <a:rPr lang="ru-RU" sz="1400" b="1" i="1" dirty="0"/>
              <a:t>Предложения о заключении договоров о целевом обучении для граждан, желающих заключить такой договор, размещаются заказчиками в открытом доступе в сети Интернет – на Единой цифровой платформе в сфере занятости и трудовых отношений «Работа в России» </a:t>
            </a:r>
            <a:r>
              <a:rPr lang="ru-RU" sz="1400" b="1" i="1" dirty="0">
                <a:hlinkClick r:id="rId2" tooltip="https://trudvsem.ru/target-education/search"/>
              </a:rPr>
              <a:t>https://trudvsem.ru/target-education/search</a:t>
            </a:r>
            <a:r>
              <a:rPr lang="ru-RU" sz="1400" b="1" i="1" dirty="0"/>
              <a:t> </a:t>
            </a:r>
            <a:r>
              <a:rPr lang="ru-RU" sz="1400" b="1" i="1" dirty="0">
                <a:solidFill>
                  <a:srgbClr val="FF0000"/>
                </a:solidFill>
              </a:rPr>
              <a:t>ежегодно до 10 июня</a:t>
            </a:r>
            <a:r>
              <a:rPr lang="ru-RU" sz="1400" b="1" i="1" dirty="0"/>
              <a:t>. Предложение заказчика может </a:t>
            </a:r>
            <a:r>
              <a:rPr lang="ru-RU" sz="1400" b="1" i="1" dirty="0" smtClean="0"/>
              <a:t>быть адресовано</a:t>
            </a:r>
            <a:r>
              <a:rPr lang="ru-RU" sz="1400" b="1" i="1" dirty="0"/>
              <a:t>: </a:t>
            </a:r>
            <a:br>
              <a:rPr lang="ru-RU" sz="1400" b="1" i="1" dirty="0"/>
            </a:br>
            <a:r>
              <a:rPr lang="ru-RU" sz="1400" b="1" i="1" dirty="0" smtClean="0">
                <a:solidFill>
                  <a:srgbClr val="FF0000"/>
                </a:solidFill>
              </a:rPr>
              <a:t>1</a:t>
            </a:r>
            <a:r>
              <a:rPr lang="ru-RU" sz="1400" b="1" i="1" dirty="0">
                <a:solidFill>
                  <a:srgbClr val="FF0000"/>
                </a:solidFill>
              </a:rPr>
              <a:t>)</a:t>
            </a:r>
            <a:r>
              <a:rPr lang="ru-RU" sz="1400" b="1" i="1" dirty="0"/>
              <a:t> гражданам, которые обучаются по программе высшего или среднего профессионального образования; </a:t>
            </a:r>
            <a:br>
              <a:rPr lang="ru-RU" sz="1400" b="1" i="1" dirty="0"/>
            </a:br>
            <a:r>
              <a:rPr lang="ru-RU" sz="1400" b="1" i="1" dirty="0" smtClean="0">
                <a:solidFill>
                  <a:srgbClr val="FF0000"/>
                </a:solidFill>
              </a:rPr>
              <a:t>2</a:t>
            </a:r>
            <a:r>
              <a:rPr lang="ru-RU" sz="1400" b="1" i="1" dirty="0">
                <a:solidFill>
                  <a:srgbClr val="FF0000"/>
                </a:solidFill>
              </a:rPr>
              <a:t>)</a:t>
            </a:r>
            <a:r>
              <a:rPr lang="ru-RU" sz="1400" b="1" i="1" dirty="0"/>
              <a:t> гражданам, которые поступают:</a:t>
            </a:r>
          </a:p>
          <a:p>
            <a:pPr>
              <a:buFont typeface="Arial"/>
              <a:buChar char="•"/>
            </a:pPr>
            <a:r>
              <a:rPr lang="ru-RU" sz="1400" b="1" i="1" dirty="0"/>
              <a:t>на бесплатное целевое обучение по отдельному конкурсу на места специально выделенной целевой квоты;</a:t>
            </a:r>
          </a:p>
          <a:p>
            <a:pPr>
              <a:buFont typeface="Arial"/>
              <a:buChar char="•"/>
            </a:pPr>
            <a:r>
              <a:rPr lang="ru-RU" sz="1400" b="1" i="1" dirty="0"/>
              <a:t>на бесплатное обучение на общих основаниях;</a:t>
            </a:r>
          </a:p>
          <a:p>
            <a:pPr algn="just">
              <a:spcAft>
                <a:spcPts val="0"/>
              </a:spcAft>
            </a:pP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339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71420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МЕРЫ МАТЕРИАЛЬНОЙ ПОДДЕРЖКИ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700" i="1" dirty="0" smtClean="0"/>
              <a:t>гражданам, заключившим договора о целевом обучении </a:t>
            </a:r>
            <a:endParaRPr lang="ru-RU" sz="27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19256" cy="406531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/>
              <a:t>Статья 71.1. Федерального </a:t>
            </a:r>
            <a:r>
              <a:rPr lang="ru-RU" b="1" i="1" dirty="0" smtClean="0"/>
              <a:t>закона от </a:t>
            </a:r>
            <a:r>
              <a:rPr lang="ru-RU" b="1" i="1" dirty="0"/>
              <a:t>29.12.2012 № 273-ФЗ </a:t>
            </a:r>
            <a:endParaRPr lang="ru-RU" b="1" i="1" dirty="0" smtClean="0"/>
          </a:p>
          <a:p>
            <a:pPr marL="0" indent="0">
              <a:buNone/>
            </a:pPr>
            <a:r>
              <a:rPr lang="ru-RU" b="1" i="1" dirty="0" smtClean="0"/>
              <a:t>«Об образовании </a:t>
            </a:r>
            <a:r>
              <a:rPr lang="ru-RU" b="1" i="1" dirty="0"/>
              <a:t>в </a:t>
            </a:r>
            <a:r>
              <a:rPr lang="ru-RU" b="1" i="1" dirty="0" smtClean="0"/>
              <a:t>Российской Федерации»: Начиная </a:t>
            </a:r>
            <a:r>
              <a:rPr lang="ru-RU" b="1" i="1" dirty="0"/>
              <a:t>с 2024 года </a:t>
            </a:r>
            <a:r>
              <a:rPr lang="ru-RU" b="1" i="1" dirty="0" smtClean="0"/>
              <a:t>меры материального стимулирования гражданина</a:t>
            </a:r>
            <a:r>
              <a:rPr lang="ru-RU" b="1" i="1" dirty="0"/>
              <a:t>, с которым </a:t>
            </a:r>
            <a:r>
              <a:rPr lang="ru-RU" b="1" i="1" dirty="0" smtClean="0"/>
              <a:t>заключается договор </a:t>
            </a:r>
            <a:r>
              <a:rPr lang="ru-RU" b="1" i="1" dirty="0"/>
              <a:t>о целевом </a:t>
            </a:r>
            <a:r>
              <a:rPr lang="ru-RU" b="1" i="1" dirty="0" smtClean="0"/>
              <a:t>обучении устанавливаются </a:t>
            </a:r>
            <a:r>
              <a:rPr lang="ru-RU" b="1" i="1" dirty="0"/>
              <a:t>в объеме на уровне </a:t>
            </a:r>
            <a:r>
              <a:rPr lang="ru-RU" b="1" i="1" dirty="0" smtClean="0"/>
              <a:t>не ниже </a:t>
            </a:r>
            <a:r>
              <a:rPr lang="ru-RU" b="1" i="1" dirty="0"/>
              <a:t>размера </a:t>
            </a:r>
            <a:r>
              <a:rPr lang="ru-RU" b="1" i="1" dirty="0" smtClean="0"/>
              <a:t>государственной академической </a:t>
            </a:r>
            <a:r>
              <a:rPr lang="ru-RU" b="1" i="1" dirty="0"/>
              <a:t>стипендии (</a:t>
            </a:r>
            <a:r>
              <a:rPr lang="ru-RU" b="1" i="1" dirty="0" smtClean="0"/>
              <a:t>для поступающих </a:t>
            </a:r>
            <a:r>
              <a:rPr lang="ru-RU" b="1" i="1" dirty="0"/>
              <a:t>на </a:t>
            </a:r>
            <a:r>
              <a:rPr lang="ru-RU" b="1" i="1" dirty="0" smtClean="0"/>
              <a:t>программы </a:t>
            </a:r>
            <a:r>
              <a:rPr lang="ru-RU" b="1" i="1" dirty="0" err="1" smtClean="0"/>
              <a:t>бакалавриата</a:t>
            </a:r>
            <a:r>
              <a:rPr lang="ru-RU" b="1" i="1" dirty="0" smtClean="0"/>
              <a:t> </a:t>
            </a:r>
            <a:r>
              <a:rPr lang="ru-RU" b="1" i="1" dirty="0"/>
              <a:t>и </a:t>
            </a:r>
            <a:r>
              <a:rPr lang="ru-RU" b="1" i="1" dirty="0" err="1" smtClean="0"/>
              <a:t>специалитета</a:t>
            </a:r>
            <a:r>
              <a:rPr lang="ru-RU" b="1" i="1" dirty="0" smtClean="0"/>
              <a:t>)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2451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/>
              <a:t/>
            </a:r>
            <a:br>
              <a:rPr lang="ru-RU" dirty="0"/>
            </a:br>
            <a:r>
              <a:rPr lang="ru-RU" sz="2600" dirty="0" smtClean="0">
                <a:latin typeface="Arial"/>
              </a:rPr>
              <a:t> </a:t>
            </a:r>
            <a:r>
              <a:rPr lang="ru-RU" sz="2600" b="1" i="1" dirty="0">
                <a:solidFill>
                  <a:srgbClr val="FF0000"/>
                </a:solidFill>
                <a:latin typeface="Arial"/>
              </a:rPr>
              <a:t>в </a:t>
            </a:r>
            <a:r>
              <a:rPr lang="ru-RU" sz="2600" b="1" i="1" dirty="0" smtClean="0">
                <a:solidFill>
                  <a:srgbClr val="FF0000"/>
                </a:solidFill>
                <a:latin typeface="Arial"/>
              </a:rPr>
              <a:t>2025/26 </a:t>
            </a:r>
            <a:r>
              <a:rPr lang="ru-RU" sz="2600" b="1" i="1" dirty="0">
                <a:solidFill>
                  <a:srgbClr val="FF0000"/>
                </a:solidFill>
                <a:latin typeface="Arial"/>
              </a:rPr>
              <a:t>учебном году размер стипендии составляет </a:t>
            </a:r>
            <a:r>
              <a:rPr lang="ru-RU" sz="2600" b="1" i="1" dirty="0" smtClean="0">
                <a:solidFill>
                  <a:srgbClr val="FF0000"/>
                </a:solidFill>
                <a:latin typeface="Arial"/>
              </a:rPr>
              <a:t>2325руб</a:t>
            </a:r>
            <a:r>
              <a:rPr lang="ru-RU" sz="2600" b="1" i="1" dirty="0">
                <a:latin typeface="Arial"/>
              </a:rPr>
              <a:t>. </a:t>
            </a:r>
            <a:r>
              <a:rPr lang="ru-RU" sz="2600" b="1" i="1" dirty="0" smtClean="0">
                <a:latin typeface="Arial"/>
              </a:rPr>
              <a:t>для студентов с учетом районного коэффициента)ежемесячно на весь период обучения</a:t>
            </a:r>
            <a:r>
              <a:rPr lang="ru-RU" sz="2600" b="1" i="1" dirty="0"/>
              <a:t/>
            </a:r>
            <a:br>
              <a:rPr lang="ru-RU" sz="2600" b="1" i="1" dirty="0"/>
            </a:br>
            <a:r>
              <a:rPr lang="ru-RU" sz="2600" b="1" i="1" dirty="0">
                <a:latin typeface="Arial"/>
              </a:rPr>
              <a:t> размер стипендии ежегодно индексируется</a:t>
            </a:r>
            <a:r>
              <a:rPr lang="ru-RU" sz="2600" b="1" i="1" dirty="0"/>
              <a:t/>
            </a:r>
            <a:br>
              <a:rPr lang="ru-RU" sz="2600" b="1" i="1" dirty="0"/>
            </a:br>
            <a:r>
              <a:rPr lang="ru-RU" sz="2600" b="1" i="1" dirty="0">
                <a:latin typeface="Arial"/>
              </a:rPr>
              <a:t> выплата стипендии обязательна как студентам очной, так </a:t>
            </a:r>
            <a:r>
              <a:rPr lang="ru-RU" sz="2600" b="1" i="1" dirty="0" smtClean="0">
                <a:latin typeface="Arial"/>
              </a:rPr>
              <a:t>и заочной </a:t>
            </a:r>
            <a:r>
              <a:rPr lang="ru-RU" sz="2600" b="1" i="1" dirty="0">
                <a:latin typeface="Arial"/>
              </a:rPr>
              <a:t>формы обучения</a:t>
            </a:r>
            <a:r>
              <a:rPr lang="ru-RU" sz="2600" b="1" i="1" dirty="0"/>
              <a:t/>
            </a:r>
            <a:br>
              <a:rPr lang="ru-RU" sz="2600" b="1" i="1" dirty="0"/>
            </a:br>
            <a:r>
              <a:rPr lang="ru-RU" sz="2600" b="1" i="1" dirty="0">
                <a:latin typeface="Arial"/>
              </a:rPr>
              <a:t> </a:t>
            </a:r>
            <a:r>
              <a:rPr lang="ru-RU" sz="2600" b="1" i="1" dirty="0" smtClean="0">
                <a:latin typeface="Arial"/>
              </a:rPr>
              <a:t>На муниципальном уровне утвержден порядок выплаты </a:t>
            </a:r>
            <a:r>
              <a:rPr lang="ru-RU" sz="2600" b="1" i="1" dirty="0">
                <a:latin typeface="Arial"/>
              </a:rPr>
              <a:t>стипендии/сокращения выплаты </a:t>
            </a:r>
            <a:r>
              <a:rPr lang="ru-RU" sz="2600" b="1" i="1" dirty="0" smtClean="0">
                <a:latin typeface="Arial"/>
              </a:rPr>
              <a:t>стипендии, порядок возврата (Постановление Администрации Краснощёковского района №54 от13.02.2025г.)</a:t>
            </a:r>
            <a:r>
              <a:rPr lang="ru-RU" sz="2600" b="1" i="1" dirty="0"/>
              <a:t/>
            </a:r>
            <a:br>
              <a:rPr lang="ru-RU" sz="2600" b="1" i="1" dirty="0"/>
            </a:br>
            <a:r>
              <a:rPr lang="ru-RU" sz="2600" b="1" i="1" dirty="0" smtClean="0"/>
              <a:t>     </a:t>
            </a:r>
            <a:r>
              <a:rPr lang="ru-RU" sz="2900" b="1" i="1" dirty="0" smtClean="0"/>
              <a:t>Прохождение производственной практики на базе образовательных учреждений района(работодателей)</a:t>
            </a:r>
            <a:r>
              <a:rPr lang="ru-RU" sz="29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900" b="1" i="1" dirty="0">
                <a:latin typeface="+mj-lt"/>
                <a:ea typeface="Times New Roman"/>
                <a:cs typeface="Times New Roman"/>
              </a:rPr>
              <a:t>В период прохождения практической подготовки гражданину будет предоставлено индивидуальное сопровождение представителем работодателя (наставником)</a:t>
            </a:r>
            <a:endParaRPr lang="ru-RU" sz="2900" i="1" dirty="0">
              <a:latin typeface="+mj-lt"/>
              <a:ea typeface="Calibri"/>
              <a:cs typeface="Times New Roman"/>
            </a:endParaRPr>
          </a:p>
          <a:p>
            <a:r>
              <a:rPr lang="ru-RU" sz="2900" b="1" i="1" dirty="0" smtClean="0"/>
              <a:t> оплата проезда к месту проведения практики (1 раз в год)</a:t>
            </a:r>
            <a:endParaRPr lang="ru-RU" sz="2900" b="1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МЕРЫ МАТЕРИАЛЬНОЙ ПОДДЕРЖКИ</a:t>
            </a:r>
            <a:r>
              <a:rPr lang="ru-RU" sz="4000" b="1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2400" i="1" dirty="0">
                <a:solidFill>
                  <a:prstClr val="white"/>
                </a:solidFill>
                <a:ea typeface="+mn-ea"/>
                <a:cs typeface="+mn-cs"/>
              </a:rPr>
              <a:t>гражданам, заключившим договора о целевом обучении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8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i="1" dirty="0" smtClean="0"/>
              <a:t>Меры поддержки после окончания ВУЗа, </a:t>
            </a:r>
            <a:r>
              <a:rPr lang="ru-RU" sz="3600" i="1" dirty="0" err="1" smtClean="0"/>
              <a:t>ССУЗа</a:t>
            </a:r>
            <a:r>
              <a:rPr lang="ru-RU" sz="3600" i="1" dirty="0" smtClean="0"/>
              <a:t> (Для молодых специалистов)</a:t>
            </a:r>
            <a:endParaRPr lang="ru-RU" sz="3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Единовременная муниципальная выплата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-200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000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рублей (для выпускников ВУЗов),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выплаты стимулирующего характера в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 год 30%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от оклада, во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 год 20%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от оклада,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 год 10 % от оклада</a:t>
            </a:r>
            <a:endParaRPr lang="ru-RU" sz="1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Единовременная муниципальная выплата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150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000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рублей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400" b="1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для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выпускников 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ССУЗов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выплаты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стимулирующего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характера: доплата в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 год 30%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от оклада, во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 год 20%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от оклада,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 год 10 %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от оклада</a:t>
            </a:r>
            <a:endParaRPr lang="ru-RU" sz="18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Единовременная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Региональная выплата - 300 000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рублей (для выпускников ВУЗов),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200 000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рублей (для выпускников 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ССУЗов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Участие в конкурсе на выплату Губернатора –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1000 000          ( один миллион)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рублей (выплачивается 20 молодым педагогам края)</a:t>
            </a:r>
            <a:endParaRPr lang="ru-RU" sz="18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20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122899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7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7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7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7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i="1" dirty="0" smtClean="0">
                <a:solidFill>
                  <a:prstClr val="black"/>
                </a:solidFill>
                <a:ea typeface="+mn-ea"/>
                <a:cs typeface="+mn-cs"/>
              </a:rPr>
              <a:t>З</a:t>
            </a:r>
            <a:r>
              <a:rPr lang="ru-RU" sz="3100" b="1" i="1" dirty="0" smtClean="0">
                <a:solidFill>
                  <a:prstClr val="black"/>
                </a:solidFill>
                <a:ea typeface="+mn-ea"/>
                <a:cs typeface="+mn-cs"/>
              </a:rPr>
              <a:t>аявки </a:t>
            </a:r>
            <a:r>
              <a:rPr lang="ru-RU" sz="3100" b="1" i="1" dirty="0">
                <a:solidFill>
                  <a:prstClr val="black"/>
                </a:solidFill>
                <a:ea typeface="+mn-ea"/>
                <a:cs typeface="+mn-cs"/>
              </a:rPr>
              <a:t>на заключение договора о целевом обучении </a:t>
            </a:r>
            <a:br>
              <a:rPr lang="ru-RU" sz="31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1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5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5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i="1" dirty="0"/>
              <a:t>Гражданин, который хочет заключить договор о целевом обучении, подает заявку на заключение договора о целевом обучении в соответствии с предложением заказчика. </a:t>
            </a:r>
            <a:br>
              <a:rPr lang="ru-RU" i="1" dirty="0"/>
            </a:br>
            <a:endParaRPr lang="ru-RU" i="1" dirty="0"/>
          </a:p>
          <a:p>
            <a:pPr>
              <a:buFont typeface="Arial"/>
              <a:buChar char="•"/>
            </a:pPr>
            <a:r>
              <a:rPr lang="ru-RU" i="1" dirty="0"/>
              <a:t>Если гражданин обучается по программе высшего или среднего профессионального образования, то заказчик рассматривает заявку и заключает с ним договор о целевом обучении.</a:t>
            </a:r>
          </a:p>
          <a:p>
            <a:pPr>
              <a:buFont typeface="Arial"/>
              <a:buChar char="•"/>
            </a:pPr>
            <a:r>
              <a:rPr lang="ru-RU" i="1" dirty="0"/>
              <a:t>Если гражданин еще не обучается по программе высшего или среднего профессионального образования, то для заключения договора о целевом обучении он должен поступить в вуз или колледж.</a:t>
            </a: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FF0000"/>
                </a:solidFill>
              </a:rPr>
              <a:t>При этом есть 2 возможности</a:t>
            </a:r>
            <a:r>
              <a:rPr lang="ru-RU" i="1" dirty="0"/>
              <a:t>: </a:t>
            </a:r>
            <a:br>
              <a:rPr lang="ru-RU" i="1" dirty="0"/>
            </a:br>
            <a:endParaRPr lang="ru-RU" i="1" dirty="0"/>
          </a:p>
          <a:p>
            <a:pPr>
              <a:buFont typeface="Arial"/>
              <a:buChar char="•"/>
            </a:pPr>
            <a:r>
              <a:rPr lang="ru-RU" i="1" dirty="0"/>
              <a:t>можно поступать по общему конкурсу (на бесплатное обучение на общих основаниях или на платное обучение);</a:t>
            </a:r>
          </a:p>
          <a:p>
            <a:pPr>
              <a:buFont typeface="Arial"/>
              <a:buChar char="•"/>
            </a:pPr>
            <a:r>
              <a:rPr lang="ru-RU" i="1" dirty="0">
                <a:solidFill>
                  <a:srgbClr val="FF0000"/>
                </a:solidFill>
              </a:rPr>
              <a:t>можно поступать по отдельному конкурсу на места целевой квоты</a:t>
            </a:r>
            <a:r>
              <a:rPr lang="ru-RU" i="1" dirty="0"/>
              <a:t>.</a:t>
            </a:r>
          </a:p>
          <a:p>
            <a:pPr algn="just">
              <a:spcAft>
                <a:spcPts val="0"/>
              </a:spcAft>
            </a:pPr>
            <a:r>
              <a:rPr lang="ru-RU" i="1" dirty="0"/>
              <a:t>От выбора этих возможностей зависит ответственность гражданина за неисполнение обязательств по договору о целевом обучении.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>Ответственность гражданина за неисполнение обязательств по договору о целевом обучении </a:t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spcAft>
                <a:spcPts val="0"/>
              </a:spcAft>
            </a:pPr>
            <a:r>
              <a:rPr lang="ru-RU" b="1" i="1" dirty="0" err="1" smtClean="0">
                <a:solidFill>
                  <a:srgbClr val="FF0000"/>
                </a:solidFill>
              </a:rPr>
              <a:t>Оветственность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за неисполнение обязательств по договору о целевом обучении – это санкции, которые применяются к гражданину в случае </a:t>
            </a:r>
            <a:r>
              <a:rPr lang="ru-RU" b="1" i="1" dirty="0" err="1">
                <a:solidFill>
                  <a:srgbClr val="FF0000"/>
                </a:solidFill>
              </a:rPr>
              <a:t>незавершения</a:t>
            </a:r>
            <a:r>
              <a:rPr lang="ru-RU" b="1" i="1" dirty="0">
                <a:solidFill>
                  <a:srgbClr val="FF0000"/>
                </a:solidFill>
              </a:rPr>
              <a:t> обучения или </a:t>
            </a:r>
            <a:r>
              <a:rPr lang="ru-RU" b="1" i="1" dirty="0" err="1">
                <a:solidFill>
                  <a:srgbClr val="FF0000"/>
                </a:solidFill>
              </a:rPr>
              <a:t>неотработки</a:t>
            </a:r>
            <a:r>
              <a:rPr lang="ru-RU" b="1" i="1" dirty="0"/>
              <a:t>. </a:t>
            </a:r>
            <a:br>
              <a:rPr lang="ru-RU" b="1" i="1" dirty="0"/>
            </a:b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  <a:p>
            <a:pPr>
              <a:spcAft>
                <a:spcPts val="0"/>
              </a:spcAft>
            </a:pPr>
            <a:r>
              <a:rPr lang="ru-RU" b="1" i="1" dirty="0"/>
              <a:t>Если договор о целевом обучении заключен с гражданином, который обучается в вузе/колледже или поступил в вуз/колледж по общему конкурсу (на бесплатное обучение на общих основаниях или на платное обучение) и гражданин не завершил обучение или не отработал установленный срок, то он должен возместить заказчику затраты на меры поддержки, которые заказчик предоставил ему во время обучения. </a:t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  <a:p>
            <a:pPr>
              <a:spcAft>
                <a:spcPts val="0"/>
              </a:spcAft>
            </a:pPr>
            <a:r>
              <a:rPr lang="ru-RU" b="1" i="1" dirty="0"/>
              <a:t>Если договор о целевом обучении заключен с гражданином, который поступил в вуз не по общему конкурсу, а по отдельному конкурсу на места целевой квоты, и гражданин не завершил обучение или не отработал установленный срок, то он должен дополнительно выплатить штраф в размере затрат на обучение.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 smtClean="0"/>
              <a:t>Дополнительные 5 баллов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/>
              <a:t> ЦЕЛЕВЫЕ индивидуальные</a:t>
            </a:r>
            <a:r>
              <a:rPr lang="ru-RU" b="1" i="1" dirty="0"/>
              <a:t> </a:t>
            </a:r>
            <a:r>
              <a:rPr lang="ru-RU" b="1" i="1" dirty="0" smtClean="0"/>
              <a:t>достижения – Активное участие в </a:t>
            </a:r>
            <a:r>
              <a:rPr lang="ru-RU" b="1" i="1" dirty="0" err="1" smtClean="0"/>
              <a:t>профориентационных</a:t>
            </a:r>
            <a:r>
              <a:rPr lang="ru-RU" b="1" i="1" dirty="0" smtClean="0"/>
              <a:t> мероприятиях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ТОЛЬКО </a:t>
            </a:r>
            <a:r>
              <a:rPr lang="ru-RU" b="1" dirty="0">
                <a:solidFill>
                  <a:srgbClr val="FF0000"/>
                </a:solidFill>
              </a:rPr>
              <a:t>на места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в </a:t>
            </a:r>
            <a:r>
              <a:rPr lang="ru-RU" b="1" dirty="0">
                <a:solidFill>
                  <a:srgbClr val="FF0000"/>
                </a:solidFill>
              </a:rPr>
              <a:t>пределах квоты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+ </a:t>
            </a:r>
            <a:r>
              <a:rPr lang="ru-RU" b="1" dirty="0">
                <a:solidFill>
                  <a:srgbClr val="FF0000"/>
                </a:solidFill>
              </a:rPr>
              <a:t>5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баллов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лана\Desktop\ЦЕЛЕВОЕ\2024\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7" y="188640"/>
            <a:ext cx="845221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381</Words>
  <Application>Microsoft Office PowerPoint</Application>
  <PresentationFormat>Экран (4:3)</PresentationFormat>
  <Paragraphs>43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ЦЕЛЕВОЕ ОБУЧЕНИЕ ПЕДАГОГИЧЕСКИХ КАДРОВ 2025год</vt:lpstr>
      <vt:lpstr>Целевое обучение</vt:lpstr>
      <vt:lpstr>МЕРЫ МАТЕРИАЛЬНОЙ ПОДДЕРЖКИ гражданам, заключившим договора о целевом обучении </vt:lpstr>
      <vt:lpstr>МЕРЫ МАТЕРИАЛЬНОЙ ПОДДЕРЖКИ гражданам, заключившим договора о целевом обучении </vt:lpstr>
      <vt:lpstr>Меры поддержки после окончания ВУЗа, ССУЗа (Для молодых специалистов)</vt:lpstr>
      <vt:lpstr>    Заявки на заключение договора о целевом обучении    </vt:lpstr>
      <vt:lpstr>Ответственность гражданина за неисполнение обязательств по договору о целевом обучении  </vt:lpstr>
      <vt:lpstr>Дополнительные 5 баллов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ЦЕЛЕВОЕ ОБУЧЕНИЕ ПЕДАГОГИЧЕСКИХ КАДРОВ 2025год</dc:title>
  <dc:creator>Светлана</dc:creator>
  <cp:lastModifiedBy>Светлана</cp:lastModifiedBy>
  <cp:revision>29</cp:revision>
  <dcterms:created xsi:type="dcterms:W3CDTF">2025-03-13T05:02:13Z</dcterms:created>
  <dcterms:modified xsi:type="dcterms:W3CDTF">2025-03-19T04:11:32Z</dcterms:modified>
</cp:coreProperties>
</file>