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56" r:id="rId2"/>
    <p:sldId id="377" r:id="rId3"/>
    <p:sldId id="378" r:id="rId4"/>
    <p:sldId id="369" r:id="rId5"/>
    <p:sldId id="370" r:id="rId6"/>
    <p:sldId id="371" r:id="rId7"/>
    <p:sldId id="372" r:id="rId8"/>
    <p:sldId id="373" r:id="rId9"/>
    <p:sldId id="374" r:id="rId10"/>
    <p:sldId id="375" r:id="rId11"/>
    <p:sldId id="390" r:id="rId12"/>
    <p:sldId id="357" r:id="rId13"/>
    <p:sldId id="365" r:id="rId14"/>
    <p:sldId id="391" r:id="rId15"/>
    <p:sldId id="381" r:id="rId16"/>
    <p:sldId id="382" r:id="rId17"/>
    <p:sldId id="383" r:id="rId18"/>
    <p:sldId id="384" r:id="rId19"/>
    <p:sldId id="385" r:id="rId20"/>
    <p:sldId id="386" r:id="rId21"/>
    <p:sldId id="387" r:id="rId22"/>
    <p:sldId id="392" r:id="rId23"/>
    <p:sldId id="367" r:id="rId24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FFE1311B-67F5-4BC9-80D2-C71021B5CCC9}">
          <p14:sldIdLst>
            <p14:sldId id="256"/>
            <p14:sldId id="282"/>
            <p14:sldId id="300"/>
            <p14:sldId id="325"/>
            <p14:sldId id="333"/>
            <p14:sldId id="283"/>
            <p14:sldId id="353"/>
            <p14:sldId id="321"/>
            <p14:sldId id="359"/>
            <p14:sldId id="360"/>
            <p14:sldId id="357"/>
            <p14:sldId id="365"/>
            <p14:sldId id="361"/>
            <p14:sldId id="362"/>
            <p14:sldId id="363"/>
            <p14:sldId id="364"/>
            <p14:sldId id="366"/>
            <p14:sldId id="358"/>
            <p14:sldId id="329"/>
            <p14:sldId id="356"/>
            <p14:sldId id="367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60000"/>
    <a:srgbClr val="333E4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24" autoAdjust="0"/>
    <p:restoredTop sz="90760" autoAdjust="0"/>
  </p:normalViewPr>
  <p:slideViewPr>
    <p:cSldViewPr snapToGrid="0">
      <p:cViewPr>
        <p:scale>
          <a:sx n="50" d="100"/>
          <a:sy n="50" d="100"/>
        </p:scale>
        <p:origin x="-1140" y="-5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" name="Shape 3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558820644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Текст заголовка</a:t>
            </a:r>
          </a:p>
        </p:txBody>
      </p:sp>
      <p:sp>
        <p:nvSpPr>
          <p:cNvPr id="14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23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DCFF4C58-A1E4-4FF8-BED2-B70A5BEC4241}"/>
              </a:ext>
            </a:extLst>
          </p:cNvPr>
          <p:cNvSpPr txBox="1"/>
          <p:nvPr userDrawn="1"/>
        </p:nvSpPr>
        <p:spPr>
          <a:xfrm>
            <a:off x="11315701" y="6109081"/>
            <a:ext cx="4572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50B3F654-BA31-45D8-9760-D96F88A901F1}" type="slidenum">
              <a:rPr kumimoji="0" lang="ru-RU" sz="1800" b="0" i="0" u="none" strike="noStrike" cap="none" spc="0" normalizeH="0" baseline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pPr marL="0" marR="0" indent="0" algn="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ru-RU" sz="18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6" name="Параллелограмм 6">
            <a:extLst>
              <a:ext uri="{FF2B5EF4-FFF2-40B4-BE49-F238E27FC236}">
                <a16:creationId xmlns="" xmlns:a16="http://schemas.microsoft.com/office/drawing/2014/main" id="{D12C74E9-3C5B-401D-B0EE-4D9CF8264DDD}"/>
              </a:ext>
            </a:extLst>
          </p:cNvPr>
          <p:cNvSpPr/>
          <p:nvPr userDrawn="1"/>
        </p:nvSpPr>
        <p:spPr>
          <a:xfrm rot="18919285">
            <a:off x="-547866" y="792195"/>
            <a:ext cx="1846765" cy="768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017" y="0"/>
                </a:lnTo>
                <a:lnTo>
                  <a:pt x="21600" y="0"/>
                </a:lnTo>
                <a:lnTo>
                  <a:pt x="12583" y="21600"/>
                </a:lnTo>
                <a:close/>
              </a:path>
            </a:pathLst>
          </a:custGeom>
          <a:solidFill>
            <a:srgbClr val="FF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C82D5A00-6D7C-433C-9385-EAEA5DC404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/>
          <a:srcRect l="65701"/>
          <a:stretch/>
        </p:blipFill>
        <p:spPr>
          <a:xfrm>
            <a:off x="10990425" y="253998"/>
            <a:ext cx="972975" cy="808007"/>
          </a:xfrm>
          <a:prstGeom prst="rect">
            <a:avLst/>
          </a:prstGeom>
        </p:spPr>
      </p:pic>
      <p:grpSp>
        <p:nvGrpSpPr>
          <p:cNvPr id="8" name="Группа 7">
            <a:extLst>
              <a:ext uri="{FF2B5EF4-FFF2-40B4-BE49-F238E27FC236}">
                <a16:creationId xmlns="" xmlns:a16="http://schemas.microsoft.com/office/drawing/2014/main" id="{8E089A20-7E2E-4FBB-B2D6-0A26AC294D5F}"/>
              </a:ext>
            </a:extLst>
          </p:cNvPr>
          <p:cNvGrpSpPr/>
          <p:nvPr userDrawn="1"/>
        </p:nvGrpSpPr>
        <p:grpSpPr>
          <a:xfrm>
            <a:off x="11734800" y="5137808"/>
            <a:ext cx="457200" cy="1617800"/>
            <a:chOff x="2695043" y="1763491"/>
            <a:chExt cx="253092" cy="895565"/>
          </a:xfrm>
        </p:grpSpPr>
        <p:sp>
          <p:nvSpPr>
            <p:cNvPr id="9" name="Параллелограмм 10">
              <a:extLst>
                <a:ext uri="{FF2B5EF4-FFF2-40B4-BE49-F238E27FC236}">
                  <a16:creationId xmlns="" xmlns:a16="http://schemas.microsoft.com/office/drawing/2014/main" id="{3C834135-CB5B-4ADA-9478-AA0F39D084A8}"/>
                </a:ext>
              </a:extLst>
            </p:cNvPr>
            <p:cNvSpPr/>
            <p:nvPr/>
          </p:nvSpPr>
          <p:spPr>
            <a:xfrm rot="16200000">
              <a:off x="2517589" y="1940945"/>
              <a:ext cx="608000" cy="253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9017" y="0"/>
                  </a:lnTo>
                  <a:lnTo>
                    <a:pt x="21600" y="0"/>
                  </a:lnTo>
                  <a:lnTo>
                    <a:pt x="12583" y="21600"/>
                  </a:lnTo>
                  <a:close/>
                </a:path>
              </a:pathLst>
            </a:custGeom>
            <a:solidFill>
              <a:srgbClr val="FF000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" name="Параллелограмм 10">
              <a:extLst>
                <a:ext uri="{FF2B5EF4-FFF2-40B4-BE49-F238E27FC236}">
                  <a16:creationId xmlns="" xmlns:a16="http://schemas.microsoft.com/office/drawing/2014/main" id="{4B5A1097-C484-469D-A1A9-EF053DB61C8E}"/>
                </a:ext>
              </a:extLst>
            </p:cNvPr>
            <p:cNvSpPr/>
            <p:nvPr/>
          </p:nvSpPr>
          <p:spPr>
            <a:xfrm rot="16200000">
              <a:off x="2694696" y="2405617"/>
              <a:ext cx="357897" cy="148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9017" y="0"/>
                  </a:lnTo>
                  <a:lnTo>
                    <a:pt x="21600" y="0"/>
                  </a:lnTo>
                  <a:lnTo>
                    <a:pt x="12583" y="21600"/>
                  </a:lnTo>
                  <a:close/>
                </a:path>
              </a:pathLst>
            </a:custGeom>
            <a:solidFill>
              <a:srgbClr val="FF000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104900" y="365125"/>
            <a:ext cx="8053614" cy="91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1pPr>
      <a:lvl2pPr marL="714375" marR="0" indent="-257175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2pPr>
      <a:lvl3pPr marL="1208314" marR="0" indent="-293914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3pPr>
      <a:lvl4pPr marL="1714500" marR="0" indent="-3429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4pPr>
      <a:lvl5pPr marL="2171700" marR="0" indent="-3429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5pPr>
      <a:lvl6pPr marL="2514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6pPr>
      <a:lvl7pPr marL="29718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7pPr>
      <a:lvl8pPr marL="34290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8pPr>
      <a:lvl9pPr marL="38862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333E4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Заголовок 1"/>
          <p:cNvSpPr txBox="1">
            <a:spLocks noGrp="1"/>
          </p:cNvSpPr>
          <p:nvPr>
            <p:ph type="ctrTitle"/>
          </p:nvPr>
        </p:nvSpPr>
        <p:spPr>
          <a:xfrm>
            <a:off x="1856014" y="2563907"/>
            <a:ext cx="9957295" cy="229326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/>
            </a:lvl1pPr>
          </a:lstStyle>
          <a:p>
            <a:pPr algn="ctr"/>
            <a:r>
              <a:rPr lang="ru-RU" dirty="0" smtClean="0"/>
              <a:t>О результатах деятельности образовательного  Центра «Точка роста»  </a:t>
            </a:r>
            <a:r>
              <a:rPr lang="ru-RU" dirty="0" err="1" smtClean="0"/>
              <a:t>естественно-научной</a:t>
            </a:r>
            <a:r>
              <a:rPr lang="ru-RU" dirty="0" smtClean="0"/>
              <a:t> и технологической направленностей на базе МБОУ «</a:t>
            </a:r>
            <a:r>
              <a:rPr lang="ru-RU" dirty="0" err="1" smtClean="0"/>
              <a:t>Маралихинская</a:t>
            </a:r>
            <a:r>
              <a:rPr lang="ru-RU" dirty="0" smtClean="0"/>
              <a:t> СОШ» за три года</a:t>
            </a:r>
            <a:endParaRPr dirty="0"/>
          </a:p>
        </p:txBody>
      </p:sp>
      <p:sp>
        <p:nvSpPr>
          <p:cNvPr id="39" name="Параллелограмм 10"/>
          <p:cNvSpPr/>
          <p:nvPr/>
        </p:nvSpPr>
        <p:spPr>
          <a:xfrm rot="18919285">
            <a:off x="-1047360" y="4355574"/>
            <a:ext cx="3536020" cy="1471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9017" y="0"/>
                </a:lnTo>
                <a:lnTo>
                  <a:pt x="21600" y="0"/>
                </a:lnTo>
                <a:lnTo>
                  <a:pt x="12583" y="21600"/>
                </a:lnTo>
                <a:close/>
              </a:path>
            </a:pathLst>
          </a:custGeom>
          <a:solidFill>
            <a:srgbClr val="FF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A8BF170A-7C70-4634-BFA9-F637B403E4A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20182" r="38169"/>
          <a:stretch/>
        </p:blipFill>
        <p:spPr>
          <a:xfrm>
            <a:off x="1246496" y="478907"/>
            <a:ext cx="4537992" cy="166862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BB477E7C-7A5D-416F-9C93-5F5C6FA3C5F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65701"/>
          <a:stretch/>
        </p:blipFill>
        <p:spPr>
          <a:xfrm>
            <a:off x="10165557" y="571561"/>
            <a:ext cx="1500818" cy="1246354"/>
          </a:xfrm>
          <a:prstGeom prst="rect">
            <a:avLst/>
          </a:prstGeom>
        </p:spPr>
      </p:pic>
      <p:sp>
        <p:nvSpPr>
          <p:cNvPr id="11" name="Заголовок 1">
            <a:extLst>
              <a:ext uri="{FF2B5EF4-FFF2-40B4-BE49-F238E27FC236}">
                <a16:creationId xmlns="" xmlns:a16="http://schemas.microsoft.com/office/drawing/2014/main" id="{C3938919-AF6A-404B-A009-2AAD16A76CBA}"/>
              </a:ext>
            </a:extLst>
          </p:cNvPr>
          <p:cNvSpPr txBox="1">
            <a:spLocks/>
          </p:cNvSpPr>
          <p:nvPr/>
        </p:nvSpPr>
        <p:spPr>
          <a:xfrm>
            <a:off x="1856015" y="4977633"/>
            <a:ext cx="7491186" cy="5214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t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endParaRPr lang="ru-RU" sz="2000" dirty="0"/>
          </a:p>
        </p:txBody>
      </p:sp>
      <p:sp>
        <p:nvSpPr>
          <p:cNvPr id="12" name="Заголовок 1">
            <a:extLst>
              <a:ext uri="{FF2B5EF4-FFF2-40B4-BE49-F238E27FC236}">
                <a16:creationId xmlns="" xmlns:a16="http://schemas.microsoft.com/office/drawing/2014/main" id="{0DA6053D-AE43-424C-A669-9D377DD90918}"/>
              </a:ext>
            </a:extLst>
          </p:cNvPr>
          <p:cNvSpPr txBox="1">
            <a:spLocks/>
          </p:cNvSpPr>
          <p:nvPr/>
        </p:nvSpPr>
        <p:spPr>
          <a:xfrm>
            <a:off x="8092440" y="5629834"/>
            <a:ext cx="3642360" cy="10403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t">
            <a:normAutofit fontScale="92500" lnSpcReduction="10000"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ru-RU" sz="1600" b="0" dirty="0" smtClean="0">
                <a:solidFill>
                  <a:srgbClr val="FF0000"/>
                </a:solidFill>
              </a:rPr>
              <a:t>Руководитель образовательного  Центра  «Точка Роста» </a:t>
            </a:r>
            <a:r>
              <a:rPr lang="ru-RU" sz="1600" b="0" dirty="0" err="1" smtClean="0">
                <a:solidFill>
                  <a:srgbClr val="FF0000"/>
                </a:solidFill>
              </a:rPr>
              <a:t>естественно-научной</a:t>
            </a:r>
            <a:r>
              <a:rPr lang="ru-RU" sz="1600" b="0" dirty="0" smtClean="0">
                <a:solidFill>
                  <a:srgbClr val="FF0000"/>
                </a:solidFill>
              </a:rPr>
              <a:t> и технологической направленностей: Н.Н. Киселева </a:t>
            </a:r>
          </a:p>
          <a:p>
            <a:pPr hangingPunct="1"/>
            <a:r>
              <a:rPr lang="ru-RU" sz="1600" b="0" dirty="0" smtClean="0">
                <a:solidFill>
                  <a:srgbClr val="FF0000"/>
                </a:solidFill>
              </a:rPr>
              <a:t>Ноябрь 2024г.</a:t>
            </a:r>
            <a:endParaRPr lang="ru-RU" sz="1600" b="0" dirty="0">
              <a:solidFill>
                <a:srgbClr val="FF0000"/>
              </a:solidFill>
            </a:endParaRPr>
          </a:p>
        </p:txBody>
      </p:sp>
      <p:grpSp>
        <p:nvGrpSpPr>
          <p:cNvPr id="13" name="Группа 12">
            <a:extLst>
              <a:ext uri="{FF2B5EF4-FFF2-40B4-BE49-F238E27FC236}">
                <a16:creationId xmlns="" xmlns:a16="http://schemas.microsoft.com/office/drawing/2014/main" id="{D3C851A9-2A69-4F31-A4D3-D3732CB97344}"/>
              </a:ext>
            </a:extLst>
          </p:cNvPr>
          <p:cNvGrpSpPr/>
          <p:nvPr/>
        </p:nvGrpSpPr>
        <p:grpSpPr>
          <a:xfrm>
            <a:off x="11734800" y="5114883"/>
            <a:ext cx="457200" cy="1617800"/>
            <a:chOff x="2695043" y="1763491"/>
            <a:chExt cx="253092" cy="895565"/>
          </a:xfrm>
        </p:grpSpPr>
        <p:sp>
          <p:nvSpPr>
            <p:cNvPr id="14" name="Параллелограмм 10">
              <a:extLst>
                <a:ext uri="{FF2B5EF4-FFF2-40B4-BE49-F238E27FC236}">
                  <a16:creationId xmlns="" xmlns:a16="http://schemas.microsoft.com/office/drawing/2014/main" id="{2C1651FA-4F86-45F6-886C-00E8BE941B88}"/>
                </a:ext>
              </a:extLst>
            </p:cNvPr>
            <p:cNvSpPr/>
            <p:nvPr/>
          </p:nvSpPr>
          <p:spPr>
            <a:xfrm rot="16200000">
              <a:off x="2517589" y="1940945"/>
              <a:ext cx="608000" cy="253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9017" y="0"/>
                  </a:lnTo>
                  <a:lnTo>
                    <a:pt x="21600" y="0"/>
                  </a:lnTo>
                  <a:lnTo>
                    <a:pt x="12583" y="21600"/>
                  </a:lnTo>
                  <a:close/>
                </a:path>
              </a:pathLst>
            </a:custGeom>
            <a:solidFill>
              <a:srgbClr val="FF000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" name="Параллелограмм 10">
              <a:extLst>
                <a:ext uri="{FF2B5EF4-FFF2-40B4-BE49-F238E27FC236}">
                  <a16:creationId xmlns="" xmlns:a16="http://schemas.microsoft.com/office/drawing/2014/main" id="{CE23A654-155F-4B0F-9110-A9A29F8DEB34}"/>
                </a:ext>
              </a:extLst>
            </p:cNvPr>
            <p:cNvSpPr/>
            <p:nvPr/>
          </p:nvSpPr>
          <p:spPr>
            <a:xfrm rot="16200000">
              <a:off x="2694696" y="2405617"/>
              <a:ext cx="357897" cy="148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9017" y="0"/>
                  </a:lnTo>
                  <a:lnTo>
                    <a:pt x="21600" y="0"/>
                  </a:lnTo>
                  <a:lnTo>
                    <a:pt x="12583" y="21600"/>
                  </a:lnTo>
                  <a:close/>
                </a:path>
              </a:pathLst>
            </a:custGeom>
            <a:solidFill>
              <a:srgbClr val="FF000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pic>
        <p:nvPicPr>
          <p:cNvPr id="1028" name="Picture 4" descr="C:\Users\Администратор\Desktop\Точка Рост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316" b="33819"/>
          <a:stretch>
            <a:fillRect/>
          </a:stretch>
        </p:blipFill>
        <p:spPr bwMode="auto">
          <a:xfrm>
            <a:off x="797337" y="233082"/>
            <a:ext cx="5436310" cy="2348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Входная группа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4\Desktop\2019-2020 уч.г\2020-2021\Точка роста\фотомониторинг\фотомониторинг декабрь 2021\Входная группа\Входная группа.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62" y="1449614"/>
            <a:ext cx="5372100" cy="50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WINDOWS\Temp\Rar$DIa0.053\Входная группа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3013" y="1114424"/>
            <a:ext cx="9672637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7"/>
          <p:cNvSpPr txBox="1">
            <a:spLocks noGrp="1"/>
          </p:cNvSpPr>
          <p:nvPr>
            <p:ph type="sldNum" sz="quarter" idx="4294967295"/>
          </p:nvPr>
        </p:nvSpPr>
        <p:spPr>
          <a:xfrm>
            <a:off x="11866378" y="6362698"/>
            <a:ext cx="224020" cy="35813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11</a:t>
            </a:fld>
            <a:endParaRPr/>
          </a:p>
        </p:txBody>
      </p:sp>
      <p:sp>
        <p:nvSpPr>
          <p:cNvPr id="46" name="Заголовок 1"/>
          <p:cNvSpPr txBox="1">
            <a:spLocks noGrp="1"/>
          </p:cNvSpPr>
          <p:nvPr>
            <p:ph type="title"/>
          </p:nvPr>
        </p:nvSpPr>
        <p:spPr>
          <a:xfrm>
            <a:off x="742951" y="365125"/>
            <a:ext cx="10272712" cy="806129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 sz="2400"/>
            </a:pPr>
            <a:r>
              <a:rPr lang="ru-RU" sz="2800" dirty="0"/>
              <a:t>Нормативно-правовые основания создания </a:t>
            </a:r>
            <a:r>
              <a:rPr lang="ru-RU" sz="2800" dirty="0" smtClean="0"/>
              <a:t>Центра «Точка </a:t>
            </a:r>
            <a:r>
              <a:rPr lang="ru-RU" sz="2800" dirty="0"/>
              <a:t>роста» на базе </a:t>
            </a:r>
            <a:r>
              <a:rPr lang="ru-RU" sz="2800" dirty="0" smtClean="0"/>
              <a:t>МБОУ «</a:t>
            </a:r>
            <a:r>
              <a:rPr lang="ru-RU" sz="2800" dirty="0" err="1" smtClean="0"/>
              <a:t>Маралихинская</a:t>
            </a:r>
            <a:r>
              <a:rPr lang="ru-RU" sz="2800" dirty="0" smtClean="0"/>
              <a:t> СОШ»</a:t>
            </a:r>
            <a:endParaRPr sz="2800" dirty="0"/>
          </a:p>
        </p:txBody>
      </p:sp>
      <p:sp>
        <p:nvSpPr>
          <p:cNvPr id="47" name="Объект 2"/>
          <p:cNvSpPr txBox="1">
            <a:spLocks noGrp="1"/>
          </p:cNvSpPr>
          <p:nvPr>
            <p:ph type="body" idx="1"/>
          </p:nvPr>
        </p:nvSpPr>
        <p:spPr>
          <a:xfrm>
            <a:off x="776634" y="2081758"/>
            <a:ext cx="10638732" cy="446000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hangingPunct="1">
              <a:lnSpc>
                <a:spcPct val="100000"/>
              </a:lnSpc>
              <a:buSzTx/>
              <a:buNone/>
              <a:defRPr sz="2400"/>
            </a:pPr>
            <a:r>
              <a:rPr lang="ru-RU" sz="2000" b="1" dirty="0" smtClean="0"/>
              <a:t>Локальный </a:t>
            </a:r>
            <a:r>
              <a:rPr lang="ru-RU" sz="2000" b="1" dirty="0"/>
              <a:t>нормативный акт:</a:t>
            </a:r>
          </a:p>
          <a:p>
            <a:pPr marL="0" indent="0" hangingPunct="1">
              <a:lnSpc>
                <a:spcPct val="100000"/>
              </a:lnSpc>
              <a:buSzTx/>
              <a:buNone/>
              <a:defRPr sz="2400"/>
            </a:pPr>
            <a:r>
              <a:rPr lang="ru-RU" sz="2000" dirty="0"/>
              <a:t>- о создании центра «Точка роста»;</a:t>
            </a:r>
            <a:endParaRPr lang="ru-RU" sz="1600" dirty="0"/>
          </a:p>
          <a:p>
            <a:pPr marL="0" indent="0" hangingPunct="1">
              <a:lnSpc>
                <a:spcPct val="100000"/>
              </a:lnSpc>
              <a:buSzTx/>
              <a:buNone/>
              <a:defRPr sz="2400"/>
            </a:pPr>
            <a:r>
              <a:rPr lang="ru-RU" sz="2000" dirty="0"/>
              <a:t>- о назначении руководителя Центра «Точка роста»;</a:t>
            </a:r>
          </a:p>
          <a:p>
            <a:pPr hangingPunct="1">
              <a:lnSpc>
                <a:spcPct val="100000"/>
              </a:lnSpc>
              <a:buSzTx/>
              <a:buFontTx/>
              <a:buChar char="-"/>
              <a:defRPr sz="2400"/>
            </a:pPr>
            <a:r>
              <a:rPr lang="ru-RU" sz="2000" dirty="0" smtClean="0"/>
              <a:t>Положение о Центре образования естественно-научной и технологической направленностей «Точка Роста» на базе МБОУ «</a:t>
            </a:r>
            <a:r>
              <a:rPr lang="ru-RU" sz="2000" dirty="0" err="1" smtClean="0"/>
              <a:t>Маралихинская</a:t>
            </a:r>
            <a:r>
              <a:rPr lang="ru-RU" sz="2000" dirty="0" smtClean="0"/>
              <a:t> СОШ»</a:t>
            </a:r>
          </a:p>
          <a:p>
            <a:pPr hangingPunct="1">
              <a:lnSpc>
                <a:spcPct val="100000"/>
              </a:lnSpc>
              <a:buSzTx/>
              <a:buFontTx/>
              <a:buChar char="-"/>
              <a:defRPr sz="2400"/>
            </a:pPr>
            <a:r>
              <a:rPr lang="ru-RU" sz="2000" dirty="0" smtClean="0"/>
              <a:t>Приказ об утверждении Положения о сетевой форме реализации образовательных программ в Центре «Точка Роста» на базе МБОУ «</a:t>
            </a:r>
            <a:r>
              <a:rPr lang="ru-RU" sz="2000" dirty="0" err="1" smtClean="0"/>
              <a:t>Маралихинская</a:t>
            </a:r>
            <a:r>
              <a:rPr lang="ru-RU" sz="2000" dirty="0" smtClean="0"/>
              <a:t> СОШ»</a:t>
            </a:r>
          </a:p>
          <a:p>
            <a:pPr hangingPunct="1">
              <a:lnSpc>
                <a:spcPct val="100000"/>
              </a:lnSpc>
              <a:buSzTx/>
              <a:buFontTx/>
              <a:buChar char="-"/>
              <a:defRPr sz="2400"/>
            </a:pPr>
            <a:endParaRPr lang="ru-RU" sz="2000" dirty="0" smtClean="0"/>
          </a:p>
          <a:p>
            <a:pPr hangingPunct="1">
              <a:lnSpc>
                <a:spcPct val="100000"/>
              </a:lnSpc>
              <a:buSzTx/>
              <a:buFontTx/>
              <a:buChar char="-"/>
              <a:defRPr sz="2400"/>
            </a:pPr>
            <a:endParaRPr lang="ru-RU" sz="20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3A2702E8-7264-4104-AD27-D9937864ABBF}"/>
              </a:ext>
            </a:extLst>
          </p:cNvPr>
          <p:cNvSpPr/>
          <p:nvPr/>
        </p:nvSpPr>
        <p:spPr>
          <a:xfrm>
            <a:off x="680296" y="1364896"/>
            <a:ext cx="77978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Уровень общеобразовательной организации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08096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Кадровый состав и штатная численность </a:t>
            </a:r>
            <a:r>
              <a:rPr lang="ru-RU" dirty="0" smtClean="0">
                <a:solidFill>
                  <a:srgbClr val="FF0000"/>
                </a:solidFill>
              </a:rPr>
              <a:t>Центра «Точка роста»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05956117"/>
              </p:ext>
            </p:extLst>
          </p:nvPr>
        </p:nvGraphicFramePr>
        <p:xfrm>
          <a:off x="902207" y="1798353"/>
          <a:ext cx="10575418" cy="453404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162838"/>
                <a:gridCol w="2512245"/>
                <a:gridCol w="2362592"/>
                <a:gridCol w="2537743"/>
              </a:tblGrid>
              <a:tr h="4504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ФИО</a:t>
                      </a:r>
                      <a:endParaRPr lang="ru-RU" sz="1800" b="1" dirty="0"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757" marR="567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ДОЛЖНОСТЬ</a:t>
                      </a:r>
                      <a:endParaRPr lang="ru-RU" sz="1800" b="1" dirty="0"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757" marR="567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800" b="1" dirty="0"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757" marR="567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КВ.КАТЕГОРИЯ</a:t>
                      </a:r>
                      <a:endParaRPr lang="ru-RU" sz="1800" b="1" dirty="0"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757" marR="56757" marT="0" marB="0"/>
                </a:tc>
              </a:tr>
              <a:tr h="8387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Киселева Надежда Николаевна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757" marR="567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Учитель, заместитель директора по УВР –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Руководитель Центра «Точка роста»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757" marR="567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Высшее педагогическое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757" marR="567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высшая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757" marR="56757" marT="0" marB="0"/>
                </a:tc>
              </a:tr>
              <a:tr h="6012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Мануйлова</a:t>
                      </a:r>
                      <a:r>
                        <a:rPr lang="ru-RU" sz="1800" b="1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Наталья Ивановна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757" marR="567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биологии и  химии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757" marR="567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Высшее педагогическое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757" marR="567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высшая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757" marR="56757" marT="0" marB="0"/>
                </a:tc>
              </a:tr>
              <a:tr h="7871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Курочкина Елена Владимировна </a:t>
                      </a:r>
                      <a:endParaRPr lang="ru-RU" sz="18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757" marR="567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физики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757" marR="567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Высшее педагогическое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757" marR="567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высшая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757" marR="56757" marT="0" marB="0"/>
                </a:tc>
              </a:tr>
              <a:tr h="15247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Штоль</a:t>
                      </a:r>
                      <a:r>
                        <a:rPr lang="ru-RU" sz="18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Михаил Иванович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757" marR="567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Учитель истории , обществознания (информатики)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757" marR="5675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Высшее педагогическое</a:t>
                      </a:r>
                      <a:endParaRPr lang="ru-RU" sz="14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757" marR="567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высшая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757" marR="5675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518516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800" dirty="0"/>
              <a:t>Информация о повышении квалификации педагогических работников, реализующих образовательные программы на базе центра образования естественно-научной и технологической направленностей в </a:t>
            </a:r>
            <a:r>
              <a:rPr lang="ru-RU" sz="1800" u="sng" dirty="0" smtClean="0"/>
              <a:t>МБОУ «</a:t>
            </a:r>
            <a:r>
              <a:rPr lang="ru-RU" sz="1800" u="sng" dirty="0" err="1" smtClean="0"/>
              <a:t>Маралихинская</a:t>
            </a:r>
            <a:r>
              <a:rPr lang="ru-RU" sz="1800" u="sng" dirty="0" smtClean="0"/>
              <a:t> СОШ»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96052149"/>
              </p:ext>
            </p:extLst>
          </p:nvPr>
        </p:nvGraphicFramePr>
        <p:xfrm>
          <a:off x="1021277" y="1631345"/>
          <a:ext cx="10341059" cy="462695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421099"/>
                <a:gridCol w="2459980"/>
                <a:gridCol w="2459980"/>
              </a:tblGrid>
              <a:tr h="16177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Название программы повышения квалификации, количество часов</a:t>
                      </a:r>
                      <a:endParaRPr lang="ru-RU" sz="1600" b="1" dirty="0">
                        <a:effectLst/>
                        <a:latin typeface="NTTimes/Cyrillic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Дата выдачи удостоверения о повышении квалификации</a:t>
                      </a:r>
                      <a:endParaRPr lang="ru-RU" sz="1600" b="1" dirty="0">
                        <a:effectLst/>
                        <a:latin typeface="NTTimes/Cyrillic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Наименование </a:t>
                      </a:r>
                      <a:r>
                        <a:rPr lang="ru-RU" sz="1600" b="1" dirty="0" smtClean="0">
                          <a:effectLst/>
                        </a:rPr>
                        <a:t>организации</a:t>
                      </a:r>
                      <a:endParaRPr lang="ru-RU" sz="1600" b="1" dirty="0">
                        <a:effectLst/>
                        <a:latin typeface="NTTimes/Cyrillic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092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Calibri"/>
                        </a:rPr>
                        <a:t>«Использование оборудования детского технопарка «</a:t>
                      </a:r>
                      <a:r>
                        <a:rPr lang="ru-RU" sz="18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Calibri"/>
                        </a:rPr>
                        <a:t>Кванториум</a:t>
                      </a:r>
                      <a:r>
                        <a:rPr lang="ru-RU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Calibri"/>
                        </a:rPr>
                        <a:t>» и центра «Точка роста» для реализации образовательных программ по физике в рамках </a:t>
                      </a:r>
                      <a:r>
                        <a:rPr lang="ru-RU" sz="18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Calibri"/>
                        </a:rPr>
                        <a:t>естественно-научного</a:t>
                      </a:r>
                      <a:r>
                        <a:rPr lang="ru-RU" sz="18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Calibri"/>
                        </a:rPr>
                        <a:t> направления», 36ч.;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Calibri"/>
                        </a:rPr>
                        <a:t>«Использование оборудования детского технопарка «</a:t>
                      </a:r>
                      <a:r>
                        <a:rPr lang="ru-RU" sz="16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Calibri"/>
                        </a:rPr>
                        <a:t>Кванториум</a:t>
                      </a:r>
                      <a:r>
                        <a:rPr lang="ru-RU" sz="16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Calibri"/>
                        </a:rPr>
                        <a:t>» и центра «Точка роста» для реализации образовательных программ по биологии, химии в рамках </a:t>
                      </a:r>
                      <a:r>
                        <a:rPr lang="ru-RU" sz="16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Calibri"/>
                        </a:rPr>
                        <a:t>естественно-научного</a:t>
                      </a:r>
                      <a:r>
                        <a:rPr lang="ru-RU" sz="16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Calibri"/>
                        </a:rPr>
                        <a:t> направления», 36ч.;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NTTimes/Cyrillic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Calibri"/>
                        </a:rPr>
                        <a:t>25.06.2021г. </a:t>
                      </a:r>
                      <a:endParaRPr lang="ru-RU" sz="1600" b="1" dirty="0">
                        <a:effectLst/>
                        <a:latin typeface="NTTimes/Cyrillic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Calibri"/>
                        </a:rPr>
                        <a:t>ФГАОУ ДПО «Академия реализации политики и профессионального развития работников образования Министерства просвещения Российской Федерации»</a:t>
                      </a:r>
                      <a:endParaRPr lang="ru-RU" sz="1600" b="1" dirty="0">
                        <a:effectLst/>
                        <a:latin typeface="NTTimes/Cyrillic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28761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365125"/>
            <a:ext cx="9832274" cy="9175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Современное оборудование центра «Точка роста»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Надежда Николаевна\Desktop\ТР\ТОЧКА РОСТА\IMG-20220811-WA0029.jpg"/>
          <p:cNvPicPr/>
          <p:nvPr/>
        </p:nvPicPr>
        <p:blipFill>
          <a:blip r:embed="rId2" cstate="print"/>
          <a:srcRect l="199" t="13335" b="41816"/>
          <a:stretch>
            <a:fillRect/>
          </a:stretch>
        </p:blipFill>
        <p:spPr bwMode="auto">
          <a:xfrm>
            <a:off x="1733550" y="1009403"/>
            <a:ext cx="8515227" cy="5619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99" y="365125"/>
            <a:ext cx="9572625" cy="7397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Реализация образовательных программ центра «Точка роста»в образовательном процессе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42974" y="2024589"/>
          <a:ext cx="10283826" cy="40142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91376"/>
                <a:gridCol w="3092450"/>
              </a:tblGrid>
              <a:tr h="77141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направление</a:t>
                      </a:r>
                      <a:endParaRPr lang="ru-RU" sz="4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Педагог центра «Точка роста»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277484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Учебный план:</a:t>
                      </a:r>
                    </a:p>
                    <a:p>
                      <a:pPr algn="l"/>
                      <a:r>
                        <a:rPr lang="ru-RU" dirty="0" smtClean="0"/>
                        <a:t>-уроки;</a:t>
                      </a:r>
                    </a:p>
                    <a:p>
                      <a:pPr algn="l"/>
                      <a:r>
                        <a:rPr lang="ru-RU" dirty="0" smtClean="0"/>
                        <a:t>-часть формируемую участниками образовательных отношений (</a:t>
                      </a:r>
                      <a:r>
                        <a:rPr lang="ru-RU" dirty="0" err="1" smtClean="0"/>
                        <a:t>элективы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Мануйлова Н.И.;</a:t>
                      </a:r>
                    </a:p>
                    <a:p>
                      <a:pPr algn="l"/>
                      <a:r>
                        <a:rPr lang="ru-RU" dirty="0" smtClean="0"/>
                        <a:t>Курочкина Е.В.;</a:t>
                      </a:r>
                    </a:p>
                    <a:p>
                      <a:pPr algn="l"/>
                      <a:r>
                        <a:rPr lang="ru-RU" dirty="0" err="1" smtClean="0"/>
                        <a:t>Штоль</a:t>
                      </a:r>
                      <a:r>
                        <a:rPr lang="ru-RU" dirty="0" smtClean="0"/>
                        <a:t> М.И.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982680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Внеурочная деятельность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Мануйлова Н.И.;</a:t>
                      </a:r>
                    </a:p>
                    <a:p>
                      <a:pPr algn="l"/>
                      <a:r>
                        <a:rPr lang="ru-RU" dirty="0" smtClean="0"/>
                        <a:t>Курочкина Е.В.;</a:t>
                      </a:r>
                    </a:p>
                    <a:p>
                      <a:pPr algn="l"/>
                      <a:r>
                        <a:rPr lang="ru-RU" dirty="0" err="1" smtClean="0"/>
                        <a:t>Штоль</a:t>
                      </a:r>
                      <a:r>
                        <a:rPr lang="ru-RU" dirty="0" smtClean="0"/>
                        <a:t> М.И.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982680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Дополнительное образование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Мануйлова Н.И.;</a:t>
                      </a:r>
                    </a:p>
                    <a:p>
                      <a:pPr algn="l"/>
                      <a:r>
                        <a:rPr lang="ru-RU" dirty="0" smtClean="0"/>
                        <a:t>Курочкина Е.В.;</a:t>
                      </a:r>
                    </a:p>
                    <a:p>
                      <a:pPr algn="l"/>
                      <a:r>
                        <a:rPr lang="ru-RU" dirty="0" err="1" smtClean="0"/>
                        <a:t>Штоль</a:t>
                      </a:r>
                      <a:r>
                        <a:rPr lang="ru-RU" dirty="0" smtClean="0"/>
                        <a:t> М.И.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99" y="365125"/>
            <a:ext cx="9744075" cy="9175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Учебный план за 3 учебных года.</a:t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Часть, формируемая участниками образовательных отношений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«Физика в задачах», «Тайны мира растений», «Секреты микромира», «Графический дизайн», «Мир органических соединений», «Актуальные вопросы биологии», «Химия просто о сложном», «Избранные вопросы биологии», «Проектируем, исследуем, познаем»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10722" y="2025951"/>
          <a:ext cx="10306464" cy="20598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76616"/>
                <a:gridCol w="2576616"/>
                <a:gridCol w="2576616"/>
                <a:gridCol w="2576616"/>
              </a:tblGrid>
              <a:tr h="4355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2021-2022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2022-2023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2023-2024</a:t>
                      </a:r>
                      <a:endParaRPr lang="ru-RU" dirty="0"/>
                    </a:p>
                  </a:txBody>
                  <a:tcPr/>
                </a:tc>
              </a:tr>
              <a:tr h="435583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Обязательные предметы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Биология (5-11кл.)</a:t>
                      </a:r>
                    </a:p>
                    <a:p>
                      <a:pPr algn="l"/>
                      <a:r>
                        <a:rPr lang="ru-RU" dirty="0" smtClean="0"/>
                        <a:t>Химия (8-11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.)</a:t>
                      </a:r>
                    </a:p>
                    <a:p>
                      <a:pPr algn="l"/>
                      <a:r>
                        <a:rPr lang="ru-RU" dirty="0" smtClean="0"/>
                        <a:t>Физика (7-11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Биология (5-11кл.)</a:t>
                      </a:r>
                    </a:p>
                    <a:p>
                      <a:pPr algn="l"/>
                      <a:r>
                        <a:rPr lang="ru-RU" dirty="0" smtClean="0"/>
                        <a:t>Химия (8-11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.)</a:t>
                      </a:r>
                    </a:p>
                    <a:p>
                      <a:pPr algn="l"/>
                      <a:r>
                        <a:rPr lang="ru-RU" dirty="0" smtClean="0"/>
                        <a:t>Физика (7-11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Биология (5-11кл.)</a:t>
                      </a:r>
                    </a:p>
                    <a:p>
                      <a:pPr algn="l"/>
                      <a:r>
                        <a:rPr lang="ru-RU" dirty="0" smtClean="0"/>
                        <a:t>Химия (8-11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.)</a:t>
                      </a:r>
                    </a:p>
                    <a:p>
                      <a:pPr algn="l"/>
                      <a:r>
                        <a:rPr lang="ru-RU" dirty="0" smtClean="0"/>
                        <a:t>Физика (7-11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)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435583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Элективные курсы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365126"/>
            <a:ext cx="8989126" cy="596776"/>
          </a:xfrm>
        </p:spPr>
        <p:txBody>
          <a:bodyPr/>
          <a:lstStyle/>
          <a:p>
            <a:r>
              <a:rPr lang="ru-RU" dirty="0" smtClean="0"/>
              <a:t>Внеурочная деятельность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270660"/>
            <a:ext cx="10515600" cy="4906303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Шахматы в школе»5-9кл.;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«3D-МОДЕЛЬ»5-11кл.;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«Виртуальная реальность»5-11кл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«Практическая биология»5-6кл.;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«Практическая физиология»10-11кл.;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«Химия в быту» 8-9кл.;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«Физика вокруг нас» 5-9кл.</a:t>
            </a:r>
          </a:p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Дополнительное образование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«Биология в вопросах и ответах»5-6кл,;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«Живая лаборатория »8-9кл.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«Практикум по биологии»10-11кл.;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«Робототехника»5-9кл.;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«Виртуальные экскурсии» 5-9кл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«Физика в жизни человека» 5-6кл.;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«Мир глазами физика» 7-9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«Юные физики»10-11кл.;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«Мир информатики»5-9кл.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365125"/>
            <a:ext cx="8053614" cy="727405"/>
          </a:xfrm>
        </p:spPr>
        <p:txBody>
          <a:bodyPr/>
          <a:lstStyle/>
          <a:p>
            <a:r>
              <a:rPr lang="ru-RU" dirty="0" smtClean="0"/>
              <a:t>Охват учащихся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1362" y="2774097"/>
          <a:ext cx="8128000" cy="3022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2021-2022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2022-2023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2023-2024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2024-2025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Урочная деятельность - 100% (учащихся 5-11 классов)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100% (учащихся 5-11 классов)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100% (учащихся 5-11 классов)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100% (учащихся 5-11 классов)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Внеурочная деятельность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85% (учащихся 5-11 классов)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89% (учащихся 5-11 классов)+4 класс</a:t>
                      </a:r>
                      <a:r>
                        <a:rPr lang="ru-RU" baseline="0" dirty="0" smtClean="0"/>
                        <a:t> (Робототехника и Шахматы)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90% (учащихся 5-11 классов)+4 класс</a:t>
                      </a:r>
                      <a:r>
                        <a:rPr lang="ru-RU" baseline="0" dirty="0" smtClean="0"/>
                        <a:t> (Опыты по биологии и Шахматы)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Заголовок 1"/>
          <p:cNvSpPr txBox="1">
            <a:spLocks noGrp="1"/>
          </p:cNvSpPr>
          <p:nvPr>
            <p:ph type="title"/>
          </p:nvPr>
        </p:nvSpPr>
        <p:spPr>
          <a:xfrm>
            <a:off x="1104900" y="365125"/>
            <a:ext cx="7983682" cy="806129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 sz="2400"/>
            </a:pPr>
            <a:r>
              <a:rPr lang="ru-RU" sz="2800" dirty="0"/>
              <a:t>Цели</a:t>
            </a:r>
            <a:endParaRPr sz="2800" dirty="0"/>
          </a:p>
        </p:txBody>
      </p:sp>
      <p:sp>
        <p:nvSpPr>
          <p:cNvPr id="11" name="Объект 2">
            <a:extLst>
              <a:ext uri="{FF2B5EF4-FFF2-40B4-BE49-F238E27FC236}">
                <a16:creationId xmlns="" xmlns:a16="http://schemas.microsoft.com/office/drawing/2014/main" id="{3FB80F40-B6EA-A047-B8E0-68D97EBB5673}"/>
              </a:ext>
            </a:extLst>
          </p:cNvPr>
          <p:cNvSpPr txBox="1">
            <a:spLocks/>
          </p:cNvSpPr>
          <p:nvPr/>
        </p:nvSpPr>
        <p:spPr>
          <a:xfrm>
            <a:off x="1498600" y="1685777"/>
            <a:ext cx="87503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800"/>
              </a:spcBef>
              <a:buNone/>
            </a:pPr>
            <a:r>
              <a:rPr lang="ru-RU" sz="2000" b="1" dirty="0"/>
              <a:t>Совершенствование условий для повышения качества общего образования </a:t>
            </a:r>
            <a:r>
              <a:rPr lang="ru-RU" sz="2000" dirty="0"/>
              <a:t>в </a:t>
            </a:r>
            <a:r>
              <a:rPr lang="ru-RU" sz="2000" dirty="0" smtClean="0"/>
              <a:t>МБОУ «</a:t>
            </a:r>
            <a:r>
              <a:rPr lang="ru-RU" sz="2000" dirty="0" err="1" smtClean="0"/>
              <a:t>Маралихинская</a:t>
            </a:r>
            <a:r>
              <a:rPr lang="ru-RU" sz="2000" dirty="0" smtClean="0"/>
              <a:t> СОШ»</a:t>
            </a:r>
            <a:endParaRPr lang="ru-RU" sz="2000" dirty="0"/>
          </a:p>
          <a:p>
            <a:pPr marL="0" indent="0">
              <a:spcBef>
                <a:spcPts val="1800"/>
              </a:spcBef>
              <a:buNone/>
            </a:pPr>
            <a:r>
              <a:rPr lang="ru-RU" sz="2000" b="1" dirty="0"/>
              <a:t>Расширение возможностей обучающихся</a:t>
            </a:r>
            <a:r>
              <a:rPr lang="ru-RU" sz="2000" dirty="0"/>
              <a:t> в освоении учебных предметов естественно-научной и технологической направленностей </a:t>
            </a:r>
            <a:endParaRPr lang="ru-RU" sz="2000" dirty="0" smtClean="0"/>
          </a:p>
          <a:p>
            <a:pPr marL="0" indent="0">
              <a:spcBef>
                <a:spcPts val="1800"/>
              </a:spcBef>
              <a:buNone/>
            </a:pPr>
            <a:endParaRPr lang="ru-RU" sz="2000" b="1" dirty="0" smtClean="0"/>
          </a:p>
          <a:p>
            <a:pPr marL="0" indent="0">
              <a:spcBef>
                <a:spcPts val="1800"/>
              </a:spcBef>
              <a:buNone/>
            </a:pPr>
            <a:r>
              <a:rPr lang="ru-RU" sz="2000" b="1" dirty="0" smtClean="0"/>
              <a:t>Практическая </a:t>
            </a:r>
            <a:r>
              <a:rPr lang="ru-RU" sz="2000" b="1" dirty="0"/>
              <a:t>отработка учебного материала по учебным предметам </a:t>
            </a:r>
            <a:r>
              <a:rPr lang="ru-RU" sz="2000" dirty="0"/>
              <a:t>«Физика»,</a:t>
            </a:r>
            <a:r>
              <a:rPr lang="ru-RU" sz="2000" b="1" dirty="0"/>
              <a:t> «Химия», «Биология</a:t>
            </a:r>
            <a:r>
              <a:rPr lang="ru-RU" sz="2000" b="1" dirty="0" smtClean="0"/>
              <a:t>»</a:t>
            </a:r>
            <a:endParaRPr lang="ru-RU" sz="2000" b="1" dirty="0"/>
          </a:p>
          <a:p>
            <a:pPr marL="0" indent="0">
              <a:spcBef>
                <a:spcPts val="1800"/>
              </a:spcBef>
              <a:buNone/>
            </a:pPr>
            <a:r>
              <a:rPr lang="ru-RU" sz="2000" b="1" dirty="0"/>
              <a:t>Повышение охвата обучающихся </a:t>
            </a:r>
            <a:r>
              <a:rPr lang="ru-RU" sz="2000" b="1" dirty="0" smtClean="0"/>
              <a:t> в МБОУ «</a:t>
            </a:r>
            <a:r>
              <a:rPr lang="ru-RU" sz="2000" b="1" dirty="0" err="1" smtClean="0"/>
              <a:t>Маралихинская</a:t>
            </a:r>
            <a:r>
              <a:rPr lang="ru-RU" sz="2000" b="1" dirty="0" smtClean="0"/>
              <a:t> СОШ» </a:t>
            </a:r>
            <a:r>
              <a:rPr lang="ru-RU" sz="2000" dirty="0" smtClean="0"/>
              <a:t>образовательными </a:t>
            </a:r>
            <a:r>
              <a:rPr lang="ru-RU" sz="2000" dirty="0"/>
              <a:t>программами общего и дополнительного образования </a:t>
            </a:r>
            <a:r>
              <a:rPr lang="ru-RU" sz="2000" b="1" dirty="0"/>
              <a:t>естественно-научной</a:t>
            </a:r>
            <a:r>
              <a:rPr lang="ru-RU" sz="2000" dirty="0"/>
              <a:t> и технологической направленностей на современном оборудовании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="" xmlns:a16="http://schemas.microsoft.com/office/drawing/2014/main" id="{35DCEEBF-5215-EA48-8549-697F3AA5F508}"/>
              </a:ext>
            </a:extLst>
          </p:cNvPr>
          <p:cNvSpPr txBox="1">
            <a:spLocks/>
          </p:cNvSpPr>
          <p:nvPr/>
        </p:nvSpPr>
        <p:spPr>
          <a:xfrm>
            <a:off x="838200" y="1467337"/>
            <a:ext cx="546100" cy="1092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72BC"/>
                </a:solidFill>
                <a:latin typeface="Roboto" pitchFamily="2" charset="0"/>
                <a:ea typeface="+mj-ea"/>
                <a:cs typeface="+mj-cs"/>
              </a:defRPr>
            </a:lvl1pPr>
          </a:lstStyle>
          <a:p>
            <a:r>
              <a:rPr lang="ru-RU" sz="5400" dirty="0"/>
              <a:t>1</a:t>
            </a:r>
          </a:p>
        </p:txBody>
      </p:sp>
      <p:sp>
        <p:nvSpPr>
          <p:cNvPr id="13" name="Заголовок 1">
            <a:extLst>
              <a:ext uri="{FF2B5EF4-FFF2-40B4-BE49-F238E27FC236}">
                <a16:creationId xmlns="" xmlns:a16="http://schemas.microsoft.com/office/drawing/2014/main" id="{CD9C7C44-4714-DD4E-862D-797F29042C0A}"/>
              </a:ext>
            </a:extLst>
          </p:cNvPr>
          <p:cNvSpPr txBox="1">
            <a:spLocks/>
          </p:cNvSpPr>
          <p:nvPr/>
        </p:nvSpPr>
        <p:spPr>
          <a:xfrm>
            <a:off x="838200" y="2402909"/>
            <a:ext cx="546100" cy="1092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72BC"/>
                </a:solidFill>
                <a:latin typeface="Roboto" pitchFamily="2" charset="0"/>
                <a:ea typeface="+mj-ea"/>
                <a:cs typeface="+mj-cs"/>
              </a:defRPr>
            </a:lvl1pPr>
          </a:lstStyle>
          <a:p>
            <a:r>
              <a:rPr lang="ru-RU" sz="5400" dirty="0"/>
              <a:t>2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="" xmlns:a16="http://schemas.microsoft.com/office/drawing/2014/main" id="{ED7CC478-DA3F-A442-BCFB-77141A1AD33B}"/>
              </a:ext>
            </a:extLst>
          </p:cNvPr>
          <p:cNvSpPr txBox="1">
            <a:spLocks/>
          </p:cNvSpPr>
          <p:nvPr/>
        </p:nvSpPr>
        <p:spPr>
          <a:xfrm>
            <a:off x="838200" y="3426746"/>
            <a:ext cx="546100" cy="1092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72BC"/>
                </a:solidFill>
                <a:latin typeface="Roboto" pitchFamily="2" charset="0"/>
                <a:ea typeface="+mj-ea"/>
                <a:cs typeface="+mj-cs"/>
              </a:defRPr>
            </a:lvl1pPr>
          </a:lstStyle>
          <a:p>
            <a:r>
              <a:rPr lang="ru-RU" sz="5400" dirty="0"/>
              <a:t>3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="" xmlns:a16="http://schemas.microsoft.com/office/drawing/2014/main" id="{EA111617-1441-DF44-85B5-380EB612740D}"/>
              </a:ext>
            </a:extLst>
          </p:cNvPr>
          <p:cNvSpPr txBox="1">
            <a:spLocks/>
          </p:cNvSpPr>
          <p:nvPr/>
        </p:nvSpPr>
        <p:spPr>
          <a:xfrm>
            <a:off x="838200" y="4389406"/>
            <a:ext cx="546100" cy="1092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72BC"/>
                </a:solidFill>
                <a:latin typeface="Roboto" pitchFamily="2" charset="0"/>
                <a:ea typeface="+mj-ea"/>
                <a:cs typeface="+mj-cs"/>
              </a:defRPr>
            </a:lvl1pPr>
          </a:lstStyle>
          <a:p>
            <a:r>
              <a:rPr lang="ru-RU" sz="54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xmlns="" val="27809437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достижения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181100"/>
            <a:ext cx="10515600" cy="4995863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«Выращивание плесени» конкурс между школами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Краснощековского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района;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Краевой конкурс научно-исследовательских работ по роботизированному исследованию окружающей среды «ЭКО-БОТЫ ИССЛЕДОВАТЕЛИ ВЕКА ТЕХНОЛОГИЙ»;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 межрегиональный образовательный форум Центров «Точка роста» (г.Томск) 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межрегиональный конкурс «Движение у растений» (г. Можга)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-краевой конкурс «ЭКОБОТЫ:  Исследователи века технологий».</a:t>
            </a:r>
          </a:p>
          <a:p>
            <a:r>
              <a:rPr lang="ru-RU" dirty="0" smtClean="0"/>
              <a:t>…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Информационно-просветительская деятельность Центра «Точка роста»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публикации на школьном сайте;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публикации в школьной группе в телеграмм - Точка роста-2021 МБОУ "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Маралихинская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СОШ";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публикации в районном вестнике;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родительские собрания;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информационный школьный стенд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1\Downloads\IMG-20220811-WA0027 (1).jpg"/>
          <p:cNvPicPr/>
          <p:nvPr/>
        </p:nvPicPr>
        <p:blipFill>
          <a:blip r:embed="rId2" cstate="print"/>
          <a:srcRect l="5452" t="1709" r="6200" b="4487"/>
          <a:stretch>
            <a:fillRect/>
          </a:stretch>
        </p:blipFill>
        <p:spPr bwMode="auto">
          <a:xfrm>
            <a:off x="1698171" y="1175658"/>
            <a:ext cx="7338952" cy="5427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365125"/>
            <a:ext cx="9639300" cy="9175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Образовательные результаты – выбор предметов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19150" y="1390648"/>
          <a:ext cx="10477500" cy="48958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95600"/>
                <a:gridCol w="2343150"/>
                <a:gridCol w="2619375"/>
                <a:gridCol w="2619375"/>
              </a:tblGrid>
              <a:tr h="957263">
                <a:tc>
                  <a:txBody>
                    <a:bodyPr/>
                    <a:lstStyle/>
                    <a:p>
                      <a:pPr algn="l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2022-2023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2023-2024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2024-2025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7263"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биология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10%-ОГЭ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40%-ОГЭ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93,3%-ОГЭ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7263"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химия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10%-ОГЭ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6,66%-ОГЭ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7263"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физика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20%-ЕГЭ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25%-ЕГЭ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33,33%-ЕГЭ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7263"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информатика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12,5%-ЕГЭ</a:t>
                      </a:r>
                    </a:p>
                    <a:p>
                      <a:pPr algn="l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5%-ОГЭ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6,66%-ОГЭ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52786" y="2456603"/>
            <a:ext cx="9115703" cy="1944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887432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7"/>
          <p:cNvSpPr txBox="1">
            <a:spLocks noGrp="1"/>
          </p:cNvSpPr>
          <p:nvPr>
            <p:ph type="sldNum" sz="quarter" idx="4294967295"/>
          </p:nvPr>
        </p:nvSpPr>
        <p:spPr>
          <a:xfrm>
            <a:off x="11866378" y="6362698"/>
            <a:ext cx="224020" cy="35813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3</a:t>
            </a:fld>
            <a:endParaRPr/>
          </a:p>
        </p:txBody>
      </p:sp>
      <p:sp>
        <p:nvSpPr>
          <p:cNvPr id="46" name="Заголовок 1"/>
          <p:cNvSpPr txBox="1">
            <a:spLocks noGrp="1"/>
          </p:cNvSpPr>
          <p:nvPr>
            <p:ph type="title"/>
          </p:nvPr>
        </p:nvSpPr>
        <p:spPr>
          <a:xfrm>
            <a:off x="1104900" y="365125"/>
            <a:ext cx="9925050" cy="806129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 sz="2400"/>
            </a:pPr>
            <a:r>
              <a:rPr lang="ru-RU" sz="2800" dirty="0"/>
              <a:t>Нормативно-правовые основания создания </a:t>
            </a:r>
            <a:r>
              <a:rPr lang="ru-RU" sz="2800" dirty="0" smtClean="0"/>
              <a:t>Центра </a:t>
            </a:r>
            <a:r>
              <a:rPr lang="ru-RU" sz="2800" dirty="0"/>
              <a:t>«Точка роста» на базе </a:t>
            </a:r>
            <a:r>
              <a:rPr lang="ru-RU" sz="2800" dirty="0" smtClean="0"/>
              <a:t>МБОУ </a:t>
            </a:r>
            <a:r>
              <a:rPr lang="ru-RU" sz="2800" dirty="0" err="1" smtClean="0"/>
              <a:t>Маралихинская</a:t>
            </a:r>
            <a:r>
              <a:rPr lang="ru-RU" sz="2800" dirty="0" smtClean="0"/>
              <a:t> СОШ </a:t>
            </a:r>
            <a:endParaRPr sz="2800" dirty="0"/>
          </a:p>
        </p:txBody>
      </p:sp>
      <p:sp>
        <p:nvSpPr>
          <p:cNvPr id="47" name="Объект 2"/>
          <p:cNvSpPr txBox="1">
            <a:spLocks noGrp="1"/>
          </p:cNvSpPr>
          <p:nvPr>
            <p:ph type="body" idx="1"/>
          </p:nvPr>
        </p:nvSpPr>
        <p:spPr>
          <a:xfrm>
            <a:off x="680297" y="2081758"/>
            <a:ext cx="4637428" cy="446000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hangingPunct="1">
              <a:lnSpc>
                <a:spcPct val="100000"/>
              </a:lnSpc>
              <a:buSzTx/>
              <a:buNone/>
              <a:defRPr sz="2400"/>
            </a:pPr>
            <a:r>
              <a:rPr lang="ru-RU" sz="2000" b="1" dirty="0"/>
              <a:t>Распоряжение </a:t>
            </a:r>
            <a:br>
              <a:rPr lang="ru-RU" sz="2000" b="1" dirty="0"/>
            </a:br>
            <a:r>
              <a:rPr lang="ru-RU" sz="2000" b="1" dirty="0"/>
              <a:t>Министерства просвещения </a:t>
            </a:r>
            <a:br>
              <a:rPr lang="ru-RU" sz="2000" b="1" dirty="0"/>
            </a:br>
            <a:r>
              <a:rPr lang="ru-RU" sz="2000" b="1" dirty="0"/>
              <a:t>Российской Федерации </a:t>
            </a:r>
            <a:br>
              <a:rPr lang="ru-RU" sz="2000" b="1" dirty="0"/>
            </a:br>
            <a:r>
              <a:rPr lang="ru-RU" sz="2000" b="1" dirty="0"/>
              <a:t>№P-6 от 12.01.2021 года </a:t>
            </a:r>
            <a:r>
              <a:rPr lang="ru-RU" sz="1600" dirty="0"/>
              <a:t>«Об утверждении  методических рекомендаций по созданию и функционированию в общеобразовательных организациях, расположенных  в сельской местности и малых городах, центров образования естественно-научной и технологической направленностей»</a:t>
            </a:r>
          </a:p>
          <a:p>
            <a:pPr marL="0" indent="0" hangingPunct="1">
              <a:lnSpc>
                <a:spcPct val="100000"/>
              </a:lnSpc>
              <a:buSzTx/>
              <a:buNone/>
              <a:defRPr sz="2400"/>
            </a:pPr>
            <a:r>
              <a:rPr lang="ru-RU" sz="1600" dirty="0"/>
              <a:t>Приложения к методическим рекомендациям:</a:t>
            </a:r>
          </a:p>
          <a:p>
            <a:pPr marL="0" indent="0" hangingPunct="1">
              <a:lnSpc>
                <a:spcPct val="100000"/>
              </a:lnSpc>
              <a:buSzTx/>
              <a:buNone/>
              <a:defRPr sz="2400"/>
            </a:pPr>
            <a:r>
              <a:rPr lang="ru-RU" sz="1600" dirty="0"/>
              <a:t>- Руководство по фирменному стилю,</a:t>
            </a:r>
          </a:p>
          <a:p>
            <a:pPr marL="0" indent="0" hangingPunct="1">
              <a:lnSpc>
                <a:spcPct val="100000"/>
              </a:lnSpc>
              <a:buSzTx/>
              <a:buNone/>
              <a:defRPr sz="2400"/>
            </a:pPr>
            <a:r>
              <a:rPr lang="ru-RU" sz="1600" dirty="0"/>
              <a:t>- Руководство по проектированию и дизайну образовательного пространства</a:t>
            </a:r>
          </a:p>
          <a:p>
            <a:pPr marL="0" indent="0" algn="just">
              <a:lnSpc>
                <a:spcPct val="100000"/>
              </a:lnSpc>
              <a:buSzTx/>
              <a:buNone/>
              <a:defRPr sz="2400"/>
            </a:pPr>
            <a:endParaRPr sz="20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3A2702E8-7264-4104-AD27-D9937864ABBF}"/>
              </a:ext>
            </a:extLst>
          </p:cNvPr>
          <p:cNvSpPr/>
          <p:nvPr/>
        </p:nvSpPr>
        <p:spPr>
          <a:xfrm>
            <a:off x="680296" y="1364896"/>
            <a:ext cx="40082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Федеральный уровень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59878C5C-6455-427D-B1AD-36230485CB27}"/>
              </a:ext>
            </a:extLst>
          </p:cNvPr>
          <p:cNvSpPr/>
          <p:nvPr/>
        </p:nvSpPr>
        <p:spPr>
          <a:xfrm>
            <a:off x="5705329" y="1380386"/>
            <a:ext cx="42184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Региональный уровень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Объект 2">
            <a:extLst>
              <a:ext uri="{FF2B5EF4-FFF2-40B4-BE49-F238E27FC236}">
                <a16:creationId xmlns="" xmlns:a16="http://schemas.microsoft.com/office/drawing/2014/main" id="{6A57B252-2BA3-46AB-99F9-A783AB86A5BD}"/>
              </a:ext>
            </a:extLst>
          </p:cNvPr>
          <p:cNvSpPr txBox="1">
            <a:spLocks/>
          </p:cNvSpPr>
          <p:nvPr/>
        </p:nvSpPr>
        <p:spPr>
          <a:xfrm>
            <a:off x="5688864" y="2081758"/>
            <a:ext cx="5806374" cy="4280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Autofit/>
          </a:bodyPr>
          <a:lstStyle>
            <a:lvl1pPr marL="2286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14375" marR="0" indent="-257175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208314" marR="0" indent="-293914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714500" marR="0" indent="-3429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71700" marR="0" indent="-3429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146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9718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290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8862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333E4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hangingPunct="1">
              <a:lnSpc>
                <a:spcPct val="100000"/>
              </a:lnSpc>
              <a:buSzTx/>
              <a:buNone/>
              <a:defRPr sz="2400"/>
            </a:pPr>
            <a:r>
              <a:rPr lang="ru-RU" sz="2000" b="1" dirty="0" smtClean="0"/>
              <a:t>Приказ Министерства Образования Новосибирской области</a:t>
            </a:r>
            <a:br>
              <a:rPr lang="ru-RU" sz="2000" b="1" dirty="0" smtClean="0"/>
            </a:br>
            <a:r>
              <a:rPr lang="ru-RU" sz="2000" b="1" dirty="0" smtClean="0"/>
              <a:t>№548-р от 15.10.2020 года </a:t>
            </a:r>
            <a:r>
              <a:rPr lang="ru-RU" sz="1600" dirty="0" smtClean="0"/>
              <a:t>«О реализации мероприятия по созданию и функционированию в общеобразовательных организациях, расположенных  в сельской местности и малых городах, центров образования естественно-научной и технологической направленностей «Точка роста» в Новосибирской области на 2021-2013 годы в рамках федерального проекта «Современная школа» национального проекта «Образование»</a:t>
            </a:r>
          </a:p>
          <a:p>
            <a:pPr marL="0" indent="0" hangingPunct="1">
              <a:lnSpc>
                <a:spcPct val="100000"/>
              </a:lnSpc>
              <a:buSzTx/>
              <a:buNone/>
              <a:defRPr sz="2400"/>
            </a:pPr>
            <a:r>
              <a:rPr lang="ru-RU" sz="2000" b="1" dirty="0" smtClean="0"/>
              <a:t>Приказ Министерства Образования Новосибирской области №549 </a:t>
            </a:r>
            <a:r>
              <a:rPr lang="ru-RU" sz="2000" b="1" dirty="0"/>
              <a:t>от </a:t>
            </a:r>
            <a:r>
              <a:rPr lang="ru-RU" sz="2000" b="1" dirty="0" smtClean="0"/>
              <a:t>10.03.2020 </a:t>
            </a:r>
            <a:r>
              <a:rPr lang="ru-RU" sz="2000" b="1" dirty="0"/>
              <a:t>года </a:t>
            </a:r>
            <a:r>
              <a:rPr lang="ru-RU" sz="1600" dirty="0"/>
              <a:t>«</a:t>
            </a:r>
            <a:r>
              <a:rPr lang="ru-RU" sz="1600" dirty="0" smtClean="0"/>
              <a:t>Об утверждении типового положения о центре </a:t>
            </a:r>
            <a:r>
              <a:rPr lang="ru-RU" sz="1600" dirty="0"/>
              <a:t>образования естественно-научной и технологической направленностей «Точка роста» </a:t>
            </a:r>
            <a:r>
              <a:rPr lang="ru-RU" sz="1600" dirty="0" smtClean="0"/>
              <a:t>на территории Новосибирской области»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5927295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7400" y="0"/>
            <a:ext cx="4870450" cy="6888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03588" y="787401"/>
            <a:ext cx="8674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365126"/>
            <a:ext cx="8053614" cy="577850"/>
          </a:xfrm>
        </p:spPr>
        <p:txBody>
          <a:bodyPr/>
          <a:lstStyle/>
          <a:p>
            <a:r>
              <a:rPr lang="ru-RU" dirty="0" smtClean="0"/>
              <a:t>Кабинет биологии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199" y="1028700"/>
            <a:ext cx="10677525" cy="547211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1" y="785813"/>
            <a:ext cx="598646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C:\WINDOWS\Temp\Rar$DIa0.744\IMG-20220811-WA00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63978" y="819149"/>
            <a:ext cx="3665935" cy="3881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WINDOWS\Temp\Rar$DIa0.018\IMG-20220811-WA001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099" y="1985964"/>
            <a:ext cx="4357690" cy="466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WINDOWS\Temp\Rar$DIa0.379\IMG-20220811-WA001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43738" y="1900237"/>
            <a:ext cx="4471987" cy="465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4\Desktop\2019-2020 уч.г\2020-2021\Точка роста\фотомониторинг\фотомониторинг декабрь 2021\Кабинет химии, биологии\Кабинет химии, биологии (1 фото)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0" y="828675"/>
            <a:ext cx="5100638" cy="601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4\Desktop\2019-2020 уч.г\2020-2021\Точка роста\фотомониторинг\фотомониторинг декабрь 2021\Кабинет химии, биологии\Кабинет химии, биологии (2 фото)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31247" y="756810"/>
            <a:ext cx="4927292" cy="6101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365126"/>
            <a:ext cx="8053614" cy="635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Лаборатория кабинета "Биологии , химии"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WINDOWS\Temp\Rar$DIa0.311\IMG-20220811-WA0013.jpg"/>
          <p:cNvPicPr/>
          <p:nvPr/>
        </p:nvPicPr>
        <p:blipFill>
          <a:blip r:embed="rId2" cstate="print"/>
          <a:srcRect r="23838"/>
          <a:stretch>
            <a:fillRect/>
          </a:stretch>
        </p:blipFill>
        <p:spPr bwMode="auto">
          <a:xfrm>
            <a:off x="1857374" y="1240074"/>
            <a:ext cx="7586664" cy="5189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4\Desktop\2019-2020 уч.г\2020-2021\Точка роста\фотомониторинг\Новая папка\IMG-20210927-WA0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99710"/>
            <a:ext cx="3929063" cy="547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4\Desktop\2019-2020 уч.г\2020-2021\Точка роста\фотомониторинг\фотомониторинг декабрь 2021\Кабинет химии, биологии\IMG-20210927-WA000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969362" y="1108056"/>
            <a:ext cx="4117363" cy="5435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1\Desktop\2021-2022\отчет\IMG_20220810_10131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36606" y="1100137"/>
            <a:ext cx="4155394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Кабинет «Физики»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WINDOWS\Temp\Rar$DIa0.559\IMG-20220811-WA000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0306"/>
            <a:ext cx="3757613" cy="5453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WINDOWS\Temp\Rar$DIa0.090\IMG-20220811-WA0008.jpg"/>
          <p:cNvPicPr/>
          <p:nvPr/>
        </p:nvPicPr>
        <p:blipFill>
          <a:blip r:embed="rId3" cstate="print"/>
          <a:srcRect r="41796"/>
          <a:stretch>
            <a:fillRect/>
          </a:stretch>
        </p:blipFill>
        <p:spPr bwMode="auto">
          <a:xfrm>
            <a:off x="3919537" y="1142999"/>
            <a:ext cx="3595689" cy="544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WINDOWS\Temp\Rar$DIa0.980\IMG-20220811-WA001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92402" y="1204594"/>
            <a:ext cx="3951923" cy="533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4\Desktop\2019-2020 уч.г\2020-2021\Точка роста\фотомониторинг\фотомониторинг декабрь 2021\Физика\IMG-20210824-WA000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1280832"/>
            <a:ext cx="3814763" cy="5348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4\Desktop\2019-2020 уч.г\2020-2021\Точка роста\фотомониторинг\фотомониторинг декабрь 2021\Физика\IMG-20210824-WA000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0333" y="1242710"/>
            <a:ext cx="3766341" cy="5343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1\Desktop\2021-2022\отчет\IMG_20220810_10155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49663" y="1157287"/>
            <a:ext cx="4442337" cy="5486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Лаборатория кабинета "Физика"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WINDOWS\Temp\Rar$DIa0.729\IMG-20220811-WA00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7837" y="1271588"/>
            <a:ext cx="7796214" cy="55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4\Desktop\2019-2020 уч.г\2020-2021\Точка роста\фотомониторинг\фотомониторинг декабрь 2021\Физика\IMG-20210927-WA00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009240"/>
            <a:ext cx="4186232" cy="584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1\Desktop\2021-2022\отчет\IMG_20220810_10151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1351" y="1014412"/>
            <a:ext cx="4312541" cy="584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1\Downloads\IMG-20210819-WA000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62765" y="957262"/>
            <a:ext cx="4029235" cy="590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Кабинет «Проектной деятельности»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WINDOWS\Temp\Rar$DIa0.900\IMG-20220811-WA00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7026" y="1363662"/>
            <a:ext cx="5834062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4\Desktop\2019-2020 уч.г\2020-2021\Точка роста\фотомониторинг\фотомониторинг декабрь 2021\Кабинет проетной деятельности\Кабинет проектной деятельности (1 фоо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411" y="1152525"/>
            <a:ext cx="5581651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WINDOWS\Temp\Rar$DIa0.359\Кабинет проектной деятельности (2 фото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38874" y="1166812"/>
            <a:ext cx="5719764" cy="536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1947</TotalTime>
  <Words>912</Words>
  <Application>Microsoft Office PowerPoint</Application>
  <PresentationFormat>Произвольный</PresentationFormat>
  <Paragraphs>176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О результатах деятельности образовательного  Центра «Точка роста»  естественно-научной и технологической направленностей на базе МБОУ «Маралихинская СОШ» за три года</vt:lpstr>
      <vt:lpstr>Цели</vt:lpstr>
      <vt:lpstr>Нормативно-правовые основания создания Центра «Точка роста» на базе МБОУ Маралихинская СОШ </vt:lpstr>
      <vt:lpstr>Слайд 4</vt:lpstr>
      <vt:lpstr>Кабинет биологии</vt:lpstr>
      <vt:lpstr>Лаборатория кабинета "Биологии , химии"</vt:lpstr>
      <vt:lpstr>Кабинет «Физики»</vt:lpstr>
      <vt:lpstr>Лаборатория кабинета "Физика"</vt:lpstr>
      <vt:lpstr>Кабинет «Проектной деятельности»</vt:lpstr>
      <vt:lpstr>Входная группа</vt:lpstr>
      <vt:lpstr>Нормативно-правовые основания создания Центра «Точка роста» на базе МБОУ «Маралихинская СОШ»</vt:lpstr>
      <vt:lpstr>Кадровый состав и штатная численность Центра «Точка роста»</vt:lpstr>
      <vt:lpstr>Информация о повышении квалификации педагогических работников, реализующих образовательные программы на базе центра образования естественно-научной и технологической направленностей в МБОУ «Маралихинская СОШ» </vt:lpstr>
      <vt:lpstr>Современное оборудование центра «Точка роста»</vt:lpstr>
      <vt:lpstr>Реализация образовательных программ центра «Точка роста»в образовательном процессе</vt:lpstr>
      <vt:lpstr>Учебный план за 3 учебных года. Часть, формируемая участниками образовательных отношений</vt:lpstr>
      <vt:lpstr>Внеурочная деятельность</vt:lpstr>
      <vt:lpstr>Дополнительное образование</vt:lpstr>
      <vt:lpstr>Охват учащихся</vt:lpstr>
      <vt:lpstr>Наши достижения</vt:lpstr>
      <vt:lpstr>Информационно-просветительская деятельность Центра «Точка роста»</vt:lpstr>
      <vt:lpstr>Образовательные результаты – выбор предметов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создании федеральной сети Центров образования цифрового и гуманитарного профилей «Точка роста»</dc:title>
  <dc:creator>Лариса Сулима</dc:creator>
  <cp:lastModifiedBy>Надежда Николаевна</cp:lastModifiedBy>
  <cp:revision>240</cp:revision>
  <dcterms:modified xsi:type="dcterms:W3CDTF">2024-11-20T00:05:07Z</dcterms:modified>
</cp:coreProperties>
</file>